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78"/>
  </p:notesMasterIdLst>
  <p:sldIdLst>
    <p:sldId id="256" r:id="rId2"/>
    <p:sldId id="366" r:id="rId3"/>
    <p:sldId id="367" r:id="rId4"/>
    <p:sldId id="368" r:id="rId5"/>
    <p:sldId id="369" r:id="rId6"/>
    <p:sldId id="370" r:id="rId7"/>
    <p:sldId id="447" r:id="rId8"/>
    <p:sldId id="379" r:id="rId9"/>
    <p:sldId id="380" r:id="rId10"/>
    <p:sldId id="381" r:id="rId11"/>
    <p:sldId id="382" r:id="rId12"/>
    <p:sldId id="383" r:id="rId13"/>
    <p:sldId id="448" r:id="rId14"/>
    <p:sldId id="378" r:id="rId15"/>
    <p:sldId id="415" r:id="rId16"/>
    <p:sldId id="416" r:id="rId17"/>
    <p:sldId id="417" r:id="rId18"/>
    <p:sldId id="418" r:id="rId19"/>
    <p:sldId id="419" r:id="rId20"/>
    <p:sldId id="420" r:id="rId21"/>
    <p:sldId id="373" r:id="rId22"/>
    <p:sldId id="374" r:id="rId23"/>
    <p:sldId id="375" r:id="rId24"/>
    <p:sldId id="421" r:id="rId25"/>
    <p:sldId id="422" r:id="rId26"/>
    <p:sldId id="423" r:id="rId27"/>
    <p:sldId id="384" r:id="rId28"/>
    <p:sldId id="427" r:id="rId29"/>
    <p:sldId id="428" r:id="rId30"/>
    <p:sldId id="429" r:id="rId31"/>
    <p:sldId id="430" r:id="rId32"/>
    <p:sldId id="385" r:id="rId33"/>
    <p:sldId id="386" r:id="rId34"/>
    <p:sldId id="387" r:id="rId35"/>
    <p:sldId id="388" r:id="rId36"/>
    <p:sldId id="389" r:id="rId37"/>
    <p:sldId id="390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33" r:id="rId62"/>
    <p:sldId id="434" r:id="rId63"/>
    <p:sldId id="436" r:id="rId64"/>
    <p:sldId id="437" r:id="rId65"/>
    <p:sldId id="438" r:id="rId66"/>
    <p:sldId id="439" r:id="rId67"/>
    <p:sldId id="440" r:id="rId68"/>
    <p:sldId id="441" r:id="rId69"/>
    <p:sldId id="442" r:id="rId70"/>
    <p:sldId id="443" r:id="rId71"/>
    <p:sldId id="444" r:id="rId72"/>
    <p:sldId id="445" r:id="rId73"/>
    <p:sldId id="446" r:id="rId74"/>
    <p:sldId id="424" r:id="rId75"/>
    <p:sldId id="425" r:id="rId76"/>
    <p:sldId id="426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FFA1"/>
    <a:srgbClr val="00FF00"/>
    <a:srgbClr val="FFFFFF"/>
    <a:srgbClr val="FF0909"/>
    <a:srgbClr val="0D0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53498-0D27-4BA1-B64E-F3F0DF81F6FC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EACB1-31E9-4803-B2A0-303E52099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4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084126-7442-4F43-8F78-67A084719E5E}" type="slidenum">
              <a:rPr lang="it-IT" smtClean="0"/>
              <a:pPr>
                <a:defRPr/>
              </a:pPr>
              <a:t>76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330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1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963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6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224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9144000" cy="5032376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3054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D5BDB-207A-4240-9DD0-70E5211C08C1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E957-AB07-4C36-9BA5-00DC8AA70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46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431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gysoros cím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44616"/>
          </a:xfrm>
        </p:spPr>
        <p:txBody>
          <a:bodyPr/>
          <a:lstStyle>
            <a:lvl1pPr>
              <a:defRPr>
                <a:latin typeface="Corbel" pitchFamily="34" charset="0"/>
              </a:defRPr>
            </a:lvl1pPr>
            <a:lvl2pPr>
              <a:defRPr>
                <a:latin typeface="Corbel" pitchFamily="34" charset="0"/>
              </a:defRPr>
            </a:lvl2pPr>
            <a:lvl3pPr>
              <a:defRPr>
                <a:latin typeface="Corbel" pitchFamily="34" charset="0"/>
              </a:defRPr>
            </a:lvl3pPr>
            <a:lvl4pPr>
              <a:defRPr>
                <a:latin typeface="Corbel" pitchFamily="34" charset="0"/>
              </a:defRPr>
            </a:lvl4pPr>
            <a:lvl5pPr>
              <a:defRPr>
                <a:latin typeface="Corbel" pitchFamily="34" charset="0"/>
              </a:defRPr>
            </a:lvl5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26" name="Szövegdoboz 25"/>
          <p:cNvSpPr txBox="1"/>
          <p:nvPr userDrawn="1"/>
        </p:nvSpPr>
        <p:spPr>
          <a:xfrm>
            <a:off x="1" y="6453336"/>
            <a:ext cx="6156175" cy="404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algn="l" defTabSz="914400" rtl="0" eaLnBrk="1" latinLnBrk="0" hangingPunct="1">
              <a:spcBef>
                <a:spcPct val="0"/>
              </a:spcBef>
              <a:buNone/>
            </a:pPr>
            <a:r>
              <a:rPr lang="hu-HU" sz="2400" kern="1200" dirty="0">
                <a:solidFill>
                  <a:schemeClr val="accent1">
                    <a:lumMod val="75000"/>
                  </a:schemeClr>
                </a:solidFill>
                <a:latin typeface="Xolonium" pitchFamily="50" charset="0"/>
                <a:ea typeface="+mj-ea"/>
                <a:cs typeface="+mj-cs"/>
              </a:rPr>
              <a:t>STAG</a:t>
            </a:r>
            <a:r>
              <a:rPr lang="en-US" sz="2400" kern="1200" dirty="0">
                <a:solidFill>
                  <a:schemeClr val="accent1">
                    <a:lumMod val="75000"/>
                  </a:schemeClr>
                </a:solidFill>
                <a:latin typeface="Xolonium" pitchFamily="50" charset="0"/>
                <a:ea typeface="+mj-ea"/>
                <a:cs typeface="+mj-cs"/>
              </a:rPr>
              <a:t>’16</a:t>
            </a:r>
          </a:p>
        </p:txBody>
      </p:sp>
      <p:grpSp>
        <p:nvGrpSpPr>
          <p:cNvPr id="27" name="Csoportba foglalás 10"/>
          <p:cNvGrpSpPr/>
          <p:nvPr userDrawn="1"/>
        </p:nvGrpSpPr>
        <p:grpSpPr>
          <a:xfrm>
            <a:off x="8388424" y="6400306"/>
            <a:ext cx="650658" cy="629094"/>
            <a:chOff x="6229201" y="459440"/>
            <a:chExt cx="1730778" cy="1673416"/>
          </a:xfrm>
          <a:solidFill>
            <a:schemeClr val="accent1">
              <a:lumMod val="75000"/>
            </a:schemeClr>
          </a:solidFill>
        </p:grpSpPr>
        <p:sp>
          <p:nvSpPr>
            <p:cNvPr id="28" name="Kör 27"/>
            <p:cNvSpPr/>
            <p:nvPr/>
          </p:nvSpPr>
          <p:spPr>
            <a:xfrm>
              <a:off x="6300192" y="764704"/>
              <a:ext cx="1440160" cy="1368152"/>
            </a:xfrm>
            <a:prstGeom prst="pie">
              <a:avLst>
                <a:gd name="adj1" fmla="val 10796073"/>
                <a:gd name="adj2" fmla="val 215917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Ellipszis 28"/>
            <p:cNvSpPr/>
            <p:nvPr/>
          </p:nvSpPr>
          <p:spPr>
            <a:xfrm>
              <a:off x="6516216" y="1052736"/>
              <a:ext cx="144016" cy="1440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Ellipszis 29"/>
            <p:cNvSpPr/>
            <p:nvPr/>
          </p:nvSpPr>
          <p:spPr>
            <a:xfrm>
              <a:off x="6229201" y="1304257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Ellipszis 30"/>
            <p:cNvSpPr/>
            <p:nvPr/>
          </p:nvSpPr>
          <p:spPr>
            <a:xfrm>
              <a:off x="7668344" y="1302891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Villám 31"/>
            <p:cNvSpPr/>
            <p:nvPr/>
          </p:nvSpPr>
          <p:spPr>
            <a:xfrm rot="15366093">
              <a:off x="7086446" y="576841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Villám 32"/>
            <p:cNvSpPr/>
            <p:nvPr/>
          </p:nvSpPr>
          <p:spPr>
            <a:xfrm rot="15948394">
              <a:off x="7231703" y="736384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Villám 33"/>
            <p:cNvSpPr/>
            <p:nvPr/>
          </p:nvSpPr>
          <p:spPr>
            <a:xfrm rot="16928035">
              <a:off x="7347911" y="881641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Villám 34"/>
            <p:cNvSpPr/>
            <p:nvPr/>
          </p:nvSpPr>
          <p:spPr>
            <a:xfrm rot="13427125">
              <a:off x="6695044" y="484405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Villám 35"/>
            <p:cNvSpPr/>
            <p:nvPr/>
          </p:nvSpPr>
          <p:spPr>
            <a:xfrm rot="14722392">
              <a:off x="6883654" y="495444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Villám 36"/>
            <p:cNvSpPr/>
            <p:nvPr/>
          </p:nvSpPr>
          <p:spPr>
            <a:xfrm rot="12118189">
              <a:off x="6490894" y="495246"/>
              <a:ext cx="648072" cy="576064"/>
            </a:xfrm>
            <a:prstGeom prst="lightningBol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Szövegdoboz 37"/>
          <p:cNvSpPr txBox="1"/>
          <p:nvPr userDrawn="1"/>
        </p:nvSpPr>
        <p:spPr>
          <a:xfrm>
            <a:off x="6084168" y="6453336"/>
            <a:ext cx="2304256" cy="404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algn="ctr" defTabSz="914400" rtl="0" eaLnBrk="1" latinLnBrk="0" hangingPunct="1">
              <a:spcBef>
                <a:spcPct val="0"/>
              </a:spcBef>
              <a:buNone/>
            </a:pPr>
            <a:r>
              <a:rPr lang="hu-HU" sz="2400" kern="1200" dirty="0">
                <a:solidFill>
                  <a:schemeClr val="accent1">
                    <a:lumMod val="75000"/>
                  </a:schemeClr>
                </a:solidFill>
                <a:latin typeface="Xolonium" pitchFamily="50" charset="0"/>
                <a:ea typeface="+mj-ea"/>
                <a:cs typeface="+mj-cs"/>
              </a:rPr>
              <a:t>BME</a:t>
            </a:r>
            <a:r>
              <a:rPr lang="hu-HU" sz="2400" kern="1200" baseline="0" dirty="0">
                <a:solidFill>
                  <a:schemeClr val="accent1">
                    <a:lumMod val="75000"/>
                  </a:schemeClr>
                </a:solidFill>
                <a:latin typeface="Xolonium" pitchFamily="50" charset="0"/>
                <a:ea typeface="+mj-ea"/>
                <a:cs typeface="+mj-cs"/>
              </a:rPr>
              <a:t> IIT CG </a:t>
            </a:r>
            <a:endParaRPr lang="en-US" sz="2400" kern="1200" dirty="0">
              <a:solidFill>
                <a:schemeClr val="accent1">
                  <a:lumMod val="75000"/>
                </a:schemeClr>
              </a:solidFill>
              <a:latin typeface="Xolonium" pitchFamily="50" charset="0"/>
              <a:ea typeface="+mj-ea"/>
              <a:cs typeface="+mj-cs"/>
            </a:endParaRPr>
          </a:p>
        </p:txBody>
      </p:sp>
      <p:sp>
        <p:nvSpPr>
          <p:cNvPr id="39" name="Cím 1"/>
          <p:cNvSpPr>
            <a:spLocks noGrp="1"/>
          </p:cNvSpPr>
          <p:nvPr>
            <p:ph type="title"/>
          </p:nvPr>
        </p:nvSpPr>
        <p:spPr>
          <a:xfrm>
            <a:off x="539552" y="-27384"/>
            <a:ext cx="8229600" cy="72008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>
                    <a:lumMod val="75000"/>
                  </a:schemeClr>
                </a:solidFill>
                <a:latin typeface="Xolonium" pitchFamily="50" charset="0"/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40" name="Ív 39"/>
          <p:cNvSpPr/>
          <p:nvPr userDrawn="1"/>
        </p:nvSpPr>
        <p:spPr>
          <a:xfrm rot="10800000">
            <a:off x="323528" y="-27384"/>
            <a:ext cx="720080" cy="720081"/>
          </a:xfrm>
          <a:prstGeom prst="arc">
            <a:avLst>
              <a:gd name="adj1" fmla="val 15975139"/>
              <a:gd name="adj2" fmla="val 0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FF"/>
              </a:solidFill>
            </a:endParaRPr>
          </a:p>
        </p:txBody>
      </p:sp>
      <p:cxnSp>
        <p:nvCxnSpPr>
          <p:cNvPr id="41" name="Egyenes összekötő 40"/>
          <p:cNvCxnSpPr/>
          <p:nvPr userDrawn="1"/>
        </p:nvCxnSpPr>
        <p:spPr>
          <a:xfrm>
            <a:off x="683568" y="692696"/>
            <a:ext cx="8136904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5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233D5BDB-207A-4240-9DD0-70E5211C08C1}" type="datetimeFigureOut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Whipsmart" panose="020B0502030203050204" pitchFamily="34" charset="0"/>
              </a:defRPr>
            </a:lvl1pPr>
          </a:lstStyle>
          <a:p>
            <a:fld id="{C52AE957-AB07-4C36-9BA5-00DC8AA70E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3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5" r:id="rId4"/>
    <p:sldLayoutId id="2147483673" r:id="rId5"/>
    <p:sldLayoutId id="2147483674" r:id="rId6"/>
    <p:sldLayoutId id="214748367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Whipsmart" panose="020B0502030203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hipsmart" panose="020B050203020305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Többmenetes rajzolás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Sz</a:t>
            </a:r>
            <a:r>
              <a:rPr lang="hu-HU" dirty="0" err="1"/>
              <a:t>écsi</a:t>
            </a:r>
            <a:r>
              <a:rPr lang="hu-HU" dirty="0"/>
              <a:t> László</a:t>
            </a:r>
            <a:endParaRPr lang="en-US" dirty="0"/>
          </a:p>
          <a:p>
            <a:r>
              <a:rPr lang="en-US" dirty="0"/>
              <a:t>K</a:t>
            </a:r>
            <a:r>
              <a:rPr lang="hu-HU"/>
              <a:t>épszintézis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8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Framebuffer</a:t>
            </a:r>
            <a:r>
              <a:rPr lang="hu-HU" dirty="0"/>
              <a:t> (</a:t>
            </a:r>
            <a:r>
              <a:rPr lang="hu-HU" dirty="0" err="1"/>
              <a:t>depth-stencil</a:t>
            </a:r>
            <a:r>
              <a:rPr lang="hu-HU" dirty="0"/>
              <a:t> </a:t>
            </a:r>
            <a:r>
              <a:rPr lang="en-US" dirty="0"/>
              <a:t>&amp; render targets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drawBuffers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targetCount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COLOR_ATTACHMENT0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it})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targets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forEachIndexed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target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-&gt;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framebufferTexture2D(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COLOR_ATTACHMENT0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TEXTURE_2D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target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renderbufferStorage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DEPTH_COMPONENT16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width, height)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DEPTH_ATTACHMENT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depthBuffer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null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 </a:t>
            </a:r>
            <a:r>
              <a:rPr lang="en-US" sz="1600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WebGL2RenderingContext){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viewport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width, height)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8937" y="5015329"/>
            <a:ext cx="1812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FF0000"/>
                </a:solidFill>
                <a:latin typeface="Whipsmart" panose="020B0502030203050204" pitchFamily="34" charset="0"/>
              </a:rPr>
              <a:t>ezzel lehet beállítani</a:t>
            </a:r>
            <a:endParaRPr lang="en-US" sz="1600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1209675" y="5184606"/>
            <a:ext cx="4579262" cy="292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858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Vissza</a:t>
            </a:r>
            <a:r>
              <a:rPr lang="hu-HU" dirty="0"/>
              <a:t>állításhoz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org.khronos.webgl.WebGLRenderingContext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as 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width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2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height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2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 </a:t>
            </a:r>
            <a:r>
              <a:rPr lang="en-US" sz="2400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24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WebGL2RenderingContext){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bindFramebuffer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null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sz="2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viewport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width, height)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}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374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Scene</a:t>
            </a:r>
            <a:r>
              <a:rPr lang="hu-HU" dirty="0" err="1"/>
              <a:t>ben</a:t>
            </a:r>
            <a:r>
              <a:rPr lang="hu-HU" dirty="0"/>
              <a:t>, létrehozni a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resize</a:t>
            </a:r>
            <a:r>
              <a:rPr lang="hu-HU" dirty="0"/>
              <a:t>-ban tudjuk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lateinit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lateinit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postProcFramebuffer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 resize(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WebGL2RenderingContext,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HTMLCanvasElement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gl.viewport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(0, 0,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canvas.width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canvas.height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camera.setAspectRatio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canvas.width.toFloat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/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canvas.height.toFloat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postProcFramebuffer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Framebuffer(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      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canvas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hu-HU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postProcMaterial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dirty="0" err="1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rawTexture</a:t>
            </a:r>
            <a:r>
              <a:rPr lang="en-US" dirty="0">
                <a:solidFill>
                  <a:srgbClr val="8F8634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]</a:t>
            </a:r>
            <a:r>
              <a:rPr lang="en-US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?.</a:t>
            </a:r>
            <a:r>
              <a:rPr lang="en-US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endParaRPr lang="hu-HU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r>
              <a:rPr lang="hu-HU" i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   </a:t>
            </a:r>
            <a:r>
              <a:rPr lang="en-US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postProcFramebuffer</a:t>
            </a:r>
            <a:r>
              <a:rPr lang="en-US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.</a:t>
            </a:r>
            <a:r>
              <a:rPr lang="en-US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targets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[</a:t>
            </a:r>
            <a:r>
              <a:rPr lang="en-US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] )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3337" y="6225004"/>
            <a:ext cx="2288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 err="1">
                <a:solidFill>
                  <a:srgbClr val="FF0000"/>
                </a:solidFill>
                <a:latin typeface="Whipsmart" panose="020B0502030203050204" pitchFamily="34" charset="0"/>
              </a:rPr>
              <a:t>render</a:t>
            </a:r>
            <a:r>
              <a:rPr lang="hu-HU" sz="1600" dirty="0">
                <a:solidFill>
                  <a:srgbClr val="FF0000"/>
                </a:solidFill>
                <a:latin typeface="Whipsmart" panose="020B0502030203050204" pitchFamily="34" charset="0"/>
              </a:rPr>
              <a:t> </a:t>
            </a:r>
            <a:r>
              <a:rPr lang="hu-HU" sz="1600" dirty="0" err="1">
                <a:solidFill>
                  <a:srgbClr val="FF0000"/>
                </a:solidFill>
                <a:latin typeface="Whipsmart" panose="020B0502030203050204" pitchFamily="34" charset="0"/>
              </a:rPr>
              <a:t>target</a:t>
            </a:r>
            <a:r>
              <a:rPr lang="hu-HU" sz="1600" dirty="0">
                <a:solidFill>
                  <a:srgbClr val="FF0000"/>
                </a:solidFill>
                <a:latin typeface="Whipsmart" panose="020B0502030203050204" pitchFamily="34" charset="0"/>
              </a:rPr>
              <a:t> textúra bekötése bemenetre</a:t>
            </a:r>
            <a:endParaRPr lang="en-US" sz="1600" dirty="0">
              <a:solidFill>
                <a:srgbClr val="FF0000"/>
              </a:solidFill>
              <a:latin typeface="Whipsmart" panose="020B0502030203050204" pitchFamily="34" charset="0"/>
            </a:endParaRPr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 flipV="1">
            <a:off x="5067301" y="6076955"/>
            <a:ext cx="1636036" cy="4404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977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Feladat: </a:t>
            </a:r>
            <a:r>
              <a:rPr lang="hu-HU" dirty="0" err="1"/>
              <a:t>post-processing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színtér rajzolása textúrába</a:t>
            </a:r>
          </a:p>
          <a:p>
            <a:r>
              <a:rPr lang="hu-HU" dirty="0"/>
              <a:t>teljes képernyős téglalap rajzolása</a:t>
            </a:r>
          </a:p>
          <a:p>
            <a:pPr lvl="1"/>
            <a:r>
              <a:rPr lang="hu-HU" dirty="0"/>
              <a:t>program: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vsQuad</a:t>
            </a:r>
            <a:r>
              <a:rPr lang="hu-HU" dirty="0"/>
              <a:t> +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fs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PostProc</a:t>
            </a:r>
            <a:endParaRPr lang="hu-H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hu-HU" dirty="0"/>
              <a:t>2D textúrából olvas torzított </a:t>
            </a:r>
            <a:r>
              <a:rPr lang="hu-HU" dirty="0" err="1"/>
              <a:t>textúrakoordinátákkal</a:t>
            </a:r>
            <a:endParaRPr lang="en-US" dirty="0"/>
          </a:p>
          <a:p>
            <a:pPr lvl="2"/>
            <a:r>
              <a:rPr lang="en-US" dirty="0" err="1"/>
              <a:t>eltol</a:t>
            </a:r>
            <a:r>
              <a:rPr lang="hu-HU" dirty="0"/>
              <a:t>ás mínusz fél-féllel, középen legyen a nulla, a végén visszatolás</a:t>
            </a:r>
          </a:p>
          <a:p>
            <a:pPr lvl="2"/>
            <a:r>
              <a:rPr lang="hu-HU" dirty="0"/>
              <a:t>origótól való távolságtól függő mértékű forgatás, fél fölött már legyen nulla</a:t>
            </a:r>
            <a:endParaRPr lang="en-US" dirty="0"/>
          </a:p>
          <a:p>
            <a:pPr lvl="1"/>
            <a:r>
              <a:rPr lang="en-US" dirty="0"/>
              <a:t>material</a:t>
            </a:r>
            <a:r>
              <a:rPr lang="hu-HU" dirty="0"/>
              <a:t>:</a:t>
            </a:r>
            <a:r>
              <a:rPr lang="en-US" dirty="0"/>
              <a:t> </a:t>
            </a:r>
            <a:r>
              <a:rPr lang="en-US" dirty="0" err="1"/>
              <a:t>olvasson</a:t>
            </a:r>
            <a:r>
              <a:rPr lang="en-US" dirty="0"/>
              <a:t> a render target</a:t>
            </a:r>
            <a:r>
              <a:rPr lang="hu-HU" dirty="0" err="1"/>
              <a:t>ből</a:t>
            </a:r>
            <a:endParaRPr lang="hu-HU" dirty="0"/>
          </a:p>
          <a:p>
            <a:pPr lvl="1"/>
            <a:r>
              <a:rPr lang="hu-HU" dirty="0" err="1"/>
              <a:t>mesh</a:t>
            </a:r>
            <a:r>
              <a:rPr lang="hu-HU" dirty="0"/>
              <a:t>: </a:t>
            </a:r>
            <a:r>
              <a:rPr lang="hu-HU" dirty="0" err="1">
                <a:latin typeface="Consolas" panose="020B0609020204030204" pitchFamily="49" charset="0"/>
                <a:cs typeface="Consolas" panose="020B0609020204030204" pitchFamily="49" charset="0"/>
              </a:rPr>
              <a:t>FlipQuadGeometry</a:t>
            </a:r>
            <a:r>
              <a:rPr lang="hu-HU" dirty="0"/>
              <a:t> (</a:t>
            </a:r>
            <a:r>
              <a:rPr lang="hu-HU" dirty="0" err="1"/>
              <a:t>u.a.m</a:t>
            </a:r>
            <a:r>
              <a:rPr lang="hu-HU" dirty="0"/>
              <a:t>. a </a:t>
            </a:r>
            <a:r>
              <a:rPr lang="hu-HU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TexturedQuadGeometry</a:t>
            </a:r>
            <a:r>
              <a:rPr lang="hu-HU" dirty="0"/>
              <a:t> csak a v koordináta fordítva van)</a:t>
            </a:r>
          </a:p>
          <a:p>
            <a:pPr lvl="1"/>
            <a:r>
              <a:rPr lang="hu-HU" dirty="0"/>
              <a:t>game </a:t>
            </a:r>
            <a:r>
              <a:rPr lang="hu-HU" dirty="0" err="1"/>
              <a:t>object</a:t>
            </a:r>
            <a:r>
              <a:rPr lang="hu-HU" dirty="0"/>
              <a:t>: az nem kell, a </a:t>
            </a:r>
            <a:r>
              <a:rPr lang="hu-HU" dirty="0" err="1"/>
              <a:t>mesh</a:t>
            </a:r>
            <a:r>
              <a:rPr lang="hu-HU" dirty="0"/>
              <a:t> rajzolása közvetlenül mehet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73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Éldetektálás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glowing</a:t>
            </a:r>
            <a:r>
              <a:rPr lang="hu-HU" dirty="0"/>
              <a:t> </a:t>
            </a:r>
            <a:r>
              <a:rPr lang="hu-HU" dirty="0" err="1"/>
              <a:t>edges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szomszédos képpontok feldolgozása</a:t>
            </a:r>
          </a:p>
          <a:p>
            <a:r>
              <a:rPr lang="hu-HU" dirty="0"/>
              <a:t>eredmény a csatornánkénti maximum és minimum különbsége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04850" y="3345586"/>
            <a:ext cx="1647825" cy="96202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mezei rajzolás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5053" y="5297906"/>
            <a:ext cx="2247900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postprocFramebuffer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067051" y="3338372"/>
            <a:ext cx="2686050" cy="9692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minimum- és maximumkeresés</a:t>
            </a:r>
          </a:p>
          <a:p>
            <a:pPr algn="ctr"/>
            <a:r>
              <a:rPr lang="hu-HU" dirty="0"/>
              <a:t>vízszintes szomszédokban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17081" y="5346499"/>
            <a:ext cx="2247900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minMaxFramebuffer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4204" y="5894197"/>
            <a:ext cx="1366837" cy="306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rawTexture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05288" y="5926910"/>
            <a:ext cx="1366837" cy="306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minTexture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05288" y="6238439"/>
            <a:ext cx="1366837" cy="306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maxTexture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10287" y="3330178"/>
            <a:ext cx="2957513" cy="127992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minimum- és maximumkeresés</a:t>
            </a:r>
          </a:p>
          <a:p>
            <a:pPr algn="ctr"/>
            <a:r>
              <a:rPr lang="hu-HU" dirty="0"/>
              <a:t>függőleges szomszédokban,</a:t>
            </a:r>
          </a:p>
          <a:p>
            <a:pPr algn="ctr"/>
            <a:r>
              <a:rPr lang="hu-HU" dirty="0" err="1"/>
              <a:t>max</a:t>
            </a:r>
            <a:r>
              <a:rPr lang="hu-HU" dirty="0"/>
              <a:t> - min kirajzolása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29350" y="5297906"/>
            <a:ext cx="2247900" cy="752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defaultFramebuffer</a:t>
            </a:r>
            <a:endParaRPr lang="en-US" dirty="0"/>
          </a:p>
        </p:txBody>
      </p:sp>
      <p:cxnSp>
        <p:nvCxnSpPr>
          <p:cNvPr id="16" name="Curved Connector 15"/>
          <p:cNvCxnSpPr>
            <a:stCxn id="2" idx="2"/>
            <a:endCxn id="3" idx="0"/>
          </p:cNvCxnSpPr>
          <p:nvPr/>
        </p:nvCxnSpPr>
        <p:spPr>
          <a:xfrm rot="16200000" flipH="1">
            <a:off x="1043736" y="4792638"/>
            <a:ext cx="990295" cy="20240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" idx="3"/>
            <a:endCxn id="7" idx="1"/>
          </p:cNvCxnSpPr>
          <p:nvPr/>
        </p:nvCxnSpPr>
        <p:spPr>
          <a:xfrm flipV="1">
            <a:off x="2611041" y="3822992"/>
            <a:ext cx="456010" cy="222463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7" idx="2"/>
            <a:endCxn id="8" idx="0"/>
          </p:cNvCxnSpPr>
          <p:nvPr/>
        </p:nvCxnSpPr>
        <p:spPr>
          <a:xfrm rot="16200000" flipH="1">
            <a:off x="3906109" y="4811577"/>
            <a:ext cx="1038888" cy="30955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1" idx="3"/>
            <a:endCxn id="13" idx="1"/>
          </p:cNvCxnSpPr>
          <p:nvPr/>
        </p:nvCxnSpPr>
        <p:spPr>
          <a:xfrm flipV="1">
            <a:off x="5572125" y="3970139"/>
            <a:ext cx="538162" cy="211020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12" idx="3"/>
            <a:endCxn id="13" idx="1"/>
          </p:cNvCxnSpPr>
          <p:nvPr/>
        </p:nvCxnSpPr>
        <p:spPr>
          <a:xfrm flipV="1">
            <a:off x="5572125" y="3970139"/>
            <a:ext cx="538162" cy="2421729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3" idx="2"/>
            <a:endCxn id="14" idx="0"/>
          </p:cNvCxnSpPr>
          <p:nvPr/>
        </p:nvCxnSpPr>
        <p:spPr>
          <a:xfrm rot="5400000">
            <a:off x="7127269" y="4836131"/>
            <a:ext cx="687806" cy="235744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647" y="-178085"/>
            <a:ext cx="3205934" cy="2003709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 rot="2420425">
            <a:off x="4643324" y="-110275"/>
            <a:ext cx="1843314" cy="1843314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Whipsmart" panose="020B0502030203050204" pitchFamily="34" charset="0"/>
              </a:rPr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3195017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Direct3D</a:t>
            </a:r>
            <a:endParaRPr lang="en-US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b="1" dirty="0">
                <a:latin typeface="Courier New" pitchFamily="49" charset="0"/>
              </a:rPr>
              <a:t>ID3D11Texture2D* </a:t>
            </a:r>
            <a:r>
              <a:rPr lang="hu-HU" b="1" dirty="0" err="1">
                <a:latin typeface="Courier New" pitchFamily="49" charset="0"/>
              </a:rPr>
              <a:t>texture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b="1" dirty="0">
                <a:latin typeface="Courier New" pitchFamily="49" charset="0"/>
              </a:rPr>
              <a:t>ID3D11RenderTargetView* </a:t>
            </a:r>
            <a:r>
              <a:rPr lang="hu-HU" b="1" dirty="0" err="1">
                <a:latin typeface="Courier New" pitchFamily="49" charset="0"/>
              </a:rPr>
              <a:t>rtv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b="1" dirty="0">
                <a:latin typeface="Courier New" pitchFamily="49" charset="0"/>
              </a:rPr>
              <a:t>ID3D11ShaderResourceView * </a:t>
            </a:r>
            <a:r>
              <a:rPr lang="hu-HU" b="1" dirty="0" err="1">
                <a:latin typeface="Courier New" pitchFamily="49" charset="0"/>
              </a:rPr>
              <a:t>srv</a:t>
            </a:r>
            <a:r>
              <a:rPr lang="en-US" b="1" dirty="0">
                <a:latin typeface="Courier New" pitchFamily="49" charset="0"/>
              </a:rPr>
              <a:t>;</a:t>
            </a:r>
            <a:endParaRPr lang="hu-HU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708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Direct3D – RTT textúra létrehozása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D3D11_TEXTURE2D_DESC </a:t>
            </a:r>
            <a:r>
              <a:rPr lang="hu-HU" sz="2400" b="1" dirty="0" err="1">
                <a:latin typeface="Courier New" pitchFamily="49" charset="0"/>
              </a:rPr>
              <a:t>textureDesc</a:t>
            </a:r>
            <a:r>
              <a:rPr lang="hu-HU" sz="2400" b="1" dirty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ZeroMemory</a:t>
            </a:r>
            <a:r>
              <a:rPr lang="hu-HU" sz="2400" b="1" dirty="0">
                <a:latin typeface="Courier New" pitchFamily="49" charset="0"/>
              </a:rPr>
              <a:t>( </a:t>
            </a:r>
            <a:r>
              <a:rPr lang="hu-HU" sz="2400" b="1" dirty="0" err="1">
                <a:latin typeface="Courier New" pitchFamily="49" charset="0"/>
              </a:rPr>
              <a:t>&amp;textureDesc</a:t>
            </a:r>
            <a:r>
              <a:rPr lang="hu-HU" sz="2400" b="1" dirty="0">
                <a:latin typeface="Courier New" pitchFamily="49" charset="0"/>
              </a:rPr>
              <a:t>, </a:t>
            </a:r>
            <a:r>
              <a:rPr lang="hu-HU" sz="2400" b="1" dirty="0" err="1">
                <a:latin typeface="Courier New" pitchFamily="49" charset="0"/>
              </a:rPr>
              <a:t>sizeof</a:t>
            </a:r>
            <a:r>
              <a:rPr lang="hu-HU" sz="2400" b="1" dirty="0">
                <a:latin typeface="Courier New" pitchFamily="49" charset="0"/>
              </a:rPr>
              <a:t>(</a:t>
            </a:r>
            <a:r>
              <a:rPr lang="hu-HU" sz="2400" b="1" dirty="0" err="1">
                <a:latin typeface="Courier New" pitchFamily="49" charset="0"/>
              </a:rPr>
              <a:t>textureDesc</a:t>
            </a:r>
            <a:r>
              <a:rPr lang="hu-HU" sz="2400" b="1" dirty="0">
                <a:latin typeface="Courier New" pitchFamily="49" charset="0"/>
              </a:rPr>
              <a:t>) );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textureDesc.</a:t>
            </a:r>
            <a:r>
              <a:rPr lang="hu-HU" sz="2400" b="1" dirty="0" err="1">
                <a:solidFill>
                  <a:srgbClr val="FF0000"/>
                </a:solidFill>
                <a:latin typeface="Courier New" pitchFamily="49" charset="0"/>
              </a:rPr>
              <a:t>Width</a:t>
            </a:r>
            <a:r>
              <a:rPr lang="hu-HU" sz="2400" b="1" dirty="0">
                <a:latin typeface="Courier New" pitchFamily="49" charset="0"/>
              </a:rPr>
              <a:t> = 512;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textureDesc.</a:t>
            </a:r>
            <a:r>
              <a:rPr lang="hu-HU" sz="2400" b="1" dirty="0" err="1">
                <a:solidFill>
                  <a:srgbClr val="FF0000"/>
                </a:solidFill>
                <a:latin typeface="Courier New" pitchFamily="49" charset="0"/>
              </a:rPr>
              <a:t>Height</a:t>
            </a:r>
            <a:r>
              <a:rPr lang="hu-HU" sz="2400" b="1" dirty="0">
                <a:latin typeface="Courier New" pitchFamily="49" charset="0"/>
              </a:rPr>
              <a:t> = 512;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textureDesc.</a:t>
            </a:r>
            <a:r>
              <a:rPr lang="hu-HU" sz="2400" b="1" dirty="0" err="1">
                <a:solidFill>
                  <a:srgbClr val="FF0000"/>
                </a:solidFill>
                <a:latin typeface="Courier New" pitchFamily="49" charset="0"/>
              </a:rPr>
              <a:t>MipLevels</a:t>
            </a:r>
            <a:r>
              <a:rPr lang="hu-HU" sz="2400" b="1" dirty="0">
                <a:latin typeface="Courier New" pitchFamily="49" charset="0"/>
              </a:rPr>
              <a:t> = 1;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textureDesc.ArraySize</a:t>
            </a:r>
            <a:r>
              <a:rPr lang="hu-HU" sz="2400" b="1" dirty="0">
                <a:latin typeface="Courier New" pitchFamily="49" charset="0"/>
              </a:rPr>
              <a:t> = 1;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textureDesc.Format</a:t>
            </a:r>
            <a:r>
              <a:rPr lang="hu-HU" sz="2400" b="1" dirty="0">
                <a:latin typeface="Courier New" pitchFamily="49" charset="0"/>
              </a:rPr>
              <a:t> = </a:t>
            </a:r>
            <a:r>
              <a:rPr lang="hu-HU" sz="2400" b="1" dirty="0">
                <a:solidFill>
                  <a:srgbClr val="FF0000"/>
                </a:solidFill>
                <a:latin typeface="Courier New" pitchFamily="49" charset="0"/>
              </a:rPr>
              <a:t>DXGI_FORMAT_R32G32B32A32_FLOAT</a:t>
            </a:r>
            <a:r>
              <a:rPr lang="hu-HU" sz="2400" b="1" dirty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textureDesc.SampleDesc.Count</a:t>
            </a:r>
            <a:r>
              <a:rPr lang="hu-HU" sz="2400" b="1" dirty="0">
                <a:latin typeface="Courier New" pitchFamily="49" charset="0"/>
              </a:rPr>
              <a:t> = 1;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textureDesc.Usage</a:t>
            </a:r>
            <a:r>
              <a:rPr lang="hu-HU" sz="2400" b="1" dirty="0">
                <a:latin typeface="Courier New" pitchFamily="49" charset="0"/>
              </a:rPr>
              <a:t> = D3D11_USAGE_DEFAULT;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textureDesc.BindFlags</a:t>
            </a:r>
            <a:r>
              <a:rPr lang="hu-HU" sz="2400" b="1" dirty="0">
                <a:latin typeface="Courier New" pitchFamily="49" charset="0"/>
              </a:rPr>
              <a:t> = </a:t>
            </a:r>
            <a:r>
              <a:rPr lang="hu-HU" sz="2400" b="1" dirty="0">
                <a:solidFill>
                  <a:srgbClr val="FF0000"/>
                </a:solidFill>
                <a:latin typeface="Courier New" pitchFamily="49" charset="0"/>
              </a:rPr>
              <a:t>D3D11_BIND_RENDER_TARGET</a:t>
            </a:r>
            <a:r>
              <a:rPr lang="hu-HU" sz="2400" b="1" dirty="0">
                <a:latin typeface="Courier New" pitchFamily="49" charset="0"/>
              </a:rPr>
              <a:t> | D3D11_BIND_SHADER_RESOURCE;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device-</a:t>
            </a:r>
            <a:r>
              <a:rPr lang="hu-HU" sz="2400" b="1" dirty="0">
                <a:latin typeface="Courier New" pitchFamily="49" charset="0"/>
              </a:rPr>
              <a:t>&gt;CreateTexture2D( </a:t>
            </a:r>
            <a:r>
              <a:rPr lang="hu-HU" sz="2400" b="1" dirty="0" err="1">
                <a:latin typeface="Courier New" pitchFamily="49" charset="0"/>
              </a:rPr>
              <a:t>&amp;textureDesc</a:t>
            </a:r>
            <a:r>
              <a:rPr lang="hu-HU" sz="2400" b="1" dirty="0">
                <a:latin typeface="Courier New" pitchFamily="49" charset="0"/>
              </a:rPr>
              <a:t>, NULL, </a:t>
            </a:r>
            <a:r>
              <a:rPr lang="hu-HU" sz="2400" b="1" dirty="0" err="1">
                <a:latin typeface="Courier New" pitchFamily="49" charset="0"/>
              </a:rPr>
              <a:t>&amp;texture</a:t>
            </a:r>
            <a:r>
              <a:rPr lang="hu-HU" sz="2400" b="1" dirty="0">
                <a:latin typeface="Courier New" pitchFamily="49" charset="0"/>
              </a:rPr>
              <a:t> );</a:t>
            </a:r>
            <a:endParaRPr lang="en-US" sz="24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6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Direct3D - RTV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D3D11_RENDER_TARGET_VIEW_DESC </a:t>
            </a:r>
            <a:r>
              <a:rPr lang="hu-HU" sz="2400" b="1" dirty="0" err="1">
                <a:latin typeface="Courier New" pitchFamily="49" charset="0"/>
              </a:rPr>
              <a:t>rtvDesc</a:t>
            </a:r>
            <a:r>
              <a:rPr lang="hu-HU" sz="2400" b="1" dirty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rtvDesc.Format</a:t>
            </a:r>
            <a:r>
              <a:rPr lang="hu-HU" sz="2400" b="1" dirty="0">
                <a:latin typeface="Courier New" pitchFamily="49" charset="0"/>
              </a:rPr>
              <a:t> = </a:t>
            </a:r>
            <a:r>
              <a:rPr lang="hu-HU" sz="2400" b="1" dirty="0" err="1">
                <a:latin typeface="Courier New" pitchFamily="49" charset="0"/>
              </a:rPr>
              <a:t>textureDesc.Format</a:t>
            </a:r>
            <a:r>
              <a:rPr lang="hu-HU" sz="2400" b="1" dirty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rtvDesc.ViewDimension</a:t>
            </a:r>
            <a:r>
              <a:rPr lang="hu-HU" sz="2400" b="1" dirty="0">
                <a:latin typeface="Courier New" pitchFamily="49" charset="0"/>
              </a:rPr>
              <a:t> = D3D11_RTV_DIMENSION_TEXTURE2D;</a:t>
            </a:r>
          </a:p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rtvDesc.Texture2D.</a:t>
            </a:r>
            <a:r>
              <a:rPr lang="hu-HU" sz="2400" b="1" dirty="0">
                <a:solidFill>
                  <a:srgbClr val="FF0000"/>
                </a:solidFill>
                <a:latin typeface="Courier New" pitchFamily="49" charset="0"/>
              </a:rPr>
              <a:t>MipSlice</a:t>
            </a:r>
            <a:r>
              <a:rPr lang="hu-HU" sz="2400" b="1" dirty="0">
                <a:latin typeface="Courier New" pitchFamily="49" charset="0"/>
              </a:rPr>
              <a:t> = 0;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device-</a:t>
            </a:r>
            <a:r>
              <a:rPr lang="hu-HU" sz="2400" b="1" dirty="0">
                <a:latin typeface="Courier New" pitchFamily="49" charset="0"/>
              </a:rPr>
              <a:t>&gt;</a:t>
            </a:r>
            <a:r>
              <a:rPr lang="hu-HU" sz="2400" b="1" dirty="0" err="1">
                <a:latin typeface="Courier New" pitchFamily="49" charset="0"/>
              </a:rPr>
              <a:t>CreateRenderTargetView</a:t>
            </a:r>
            <a:r>
              <a:rPr lang="hu-HU" sz="2400" b="1" dirty="0">
                <a:latin typeface="Courier New" pitchFamily="49" charset="0"/>
              </a:rPr>
              <a:t>( </a:t>
            </a:r>
          </a:p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	</a:t>
            </a:r>
            <a:r>
              <a:rPr lang="hu-HU" sz="2400" b="1" dirty="0" err="1">
                <a:solidFill>
                  <a:srgbClr val="FF0000"/>
                </a:solidFill>
                <a:latin typeface="Courier New" pitchFamily="49" charset="0"/>
              </a:rPr>
              <a:t>texture</a:t>
            </a:r>
            <a:r>
              <a:rPr lang="hu-HU" sz="2400" b="1" dirty="0">
                <a:latin typeface="Courier New" pitchFamily="49" charset="0"/>
              </a:rPr>
              <a:t>,</a:t>
            </a:r>
          </a:p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	</a:t>
            </a:r>
            <a:r>
              <a:rPr lang="hu-HU" sz="2400" b="1" dirty="0" err="1">
                <a:latin typeface="Courier New" pitchFamily="49" charset="0"/>
              </a:rPr>
              <a:t>&amp;rtvDesc</a:t>
            </a:r>
            <a:r>
              <a:rPr lang="hu-HU" sz="2400" b="1" dirty="0">
                <a:latin typeface="Courier New" pitchFamily="49" charset="0"/>
              </a:rPr>
              <a:t>,</a:t>
            </a:r>
          </a:p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	</a:t>
            </a:r>
            <a:r>
              <a:rPr lang="hu-HU" sz="2400" b="1" dirty="0" err="1">
                <a:latin typeface="Courier New" pitchFamily="49" charset="0"/>
              </a:rPr>
              <a:t>&amp;</a:t>
            </a:r>
            <a:r>
              <a:rPr lang="hu-HU" sz="2400" b="1" dirty="0" err="1">
                <a:solidFill>
                  <a:srgbClr val="FF0000"/>
                </a:solidFill>
                <a:latin typeface="Courier New" pitchFamily="49" charset="0"/>
              </a:rPr>
              <a:t>rtv</a:t>
            </a:r>
            <a:r>
              <a:rPr lang="hu-HU" sz="2400" b="1" dirty="0">
                <a:latin typeface="Courier New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646853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Direct3D - SRV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D3D11_SHADER_RESOURCE_VIEW_DESC </a:t>
            </a:r>
            <a:r>
              <a:rPr lang="hu-HU" sz="2400" b="1" dirty="0" err="1">
                <a:latin typeface="Courier New" pitchFamily="49" charset="0"/>
              </a:rPr>
              <a:t>srvDesc</a:t>
            </a:r>
            <a:r>
              <a:rPr lang="hu-HU" sz="2400" b="1" dirty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srvDesc.Format</a:t>
            </a:r>
            <a:r>
              <a:rPr lang="hu-HU" sz="2400" b="1" dirty="0">
                <a:latin typeface="Courier New" pitchFamily="49" charset="0"/>
              </a:rPr>
              <a:t> = </a:t>
            </a:r>
            <a:r>
              <a:rPr lang="hu-HU" sz="2400" b="1" dirty="0" err="1">
                <a:latin typeface="Courier New" pitchFamily="49" charset="0"/>
              </a:rPr>
              <a:t>textureDesc.Format</a:t>
            </a:r>
            <a:r>
              <a:rPr lang="hu-HU" sz="2400" b="1" dirty="0">
                <a:latin typeface="Courier New" pitchFamily="49" charset="0"/>
              </a:rPr>
              <a:t>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srvDesc.ViewDimension</a:t>
            </a:r>
            <a:r>
              <a:rPr lang="hu-HU" sz="2400" b="1" dirty="0">
                <a:latin typeface="Courier New" pitchFamily="49" charset="0"/>
              </a:rPr>
              <a:t> = D3D11_SRV_DIMENSION_TEXTURE2D;</a:t>
            </a:r>
          </a:p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srvDesc.Texture2D.MostDetailedMip = 0;</a:t>
            </a:r>
          </a:p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srvDesc.Texture2D.MipLevels = 1;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device-</a:t>
            </a:r>
            <a:r>
              <a:rPr lang="hu-HU" sz="2400" b="1" dirty="0">
                <a:latin typeface="Courier New" pitchFamily="49" charset="0"/>
              </a:rPr>
              <a:t>&gt;</a:t>
            </a:r>
            <a:r>
              <a:rPr lang="hu-HU" sz="2400" b="1" dirty="0" err="1">
                <a:latin typeface="Courier New" pitchFamily="49" charset="0"/>
              </a:rPr>
              <a:t>CreateShaderResourceView</a:t>
            </a:r>
            <a:r>
              <a:rPr lang="hu-HU" sz="2400" b="1" dirty="0">
                <a:latin typeface="Courier New" pitchFamily="49" charset="0"/>
              </a:rPr>
              <a:t>( </a:t>
            </a:r>
          </a:p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	</a:t>
            </a:r>
            <a:r>
              <a:rPr lang="hu-HU" sz="2400" b="1" dirty="0" err="1">
                <a:latin typeface="Courier New" pitchFamily="49" charset="0"/>
              </a:rPr>
              <a:t>texture</a:t>
            </a:r>
            <a:r>
              <a:rPr lang="hu-HU" sz="2400" b="1" dirty="0">
                <a:latin typeface="Courier New" pitchFamily="49" charset="0"/>
              </a:rPr>
              <a:t>,</a:t>
            </a:r>
          </a:p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	</a:t>
            </a:r>
            <a:r>
              <a:rPr lang="hu-HU" sz="2400" b="1" dirty="0" err="1">
                <a:latin typeface="Courier New" pitchFamily="49" charset="0"/>
              </a:rPr>
              <a:t>&amp;srvDesc</a:t>
            </a:r>
            <a:r>
              <a:rPr lang="hu-HU" sz="2400" b="1" dirty="0">
                <a:latin typeface="Courier New" pitchFamily="49" charset="0"/>
              </a:rPr>
              <a:t>,</a:t>
            </a:r>
          </a:p>
          <a:p>
            <a:pPr>
              <a:buNone/>
            </a:pPr>
            <a:r>
              <a:rPr lang="hu-HU" sz="2400" b="1" dirty="0">
                <a:latin typeface="Courier New" pitchFamily="49" charset="0"/>
              </a:rPr>
              <a:t>	</a:t>
            </a:r>
            <a:r>
              <a:rPr lang="hu-HU" sz="2400" b="1" dirty="0" err="1">
                <a:latin typeface="Courier New" pitchFamily="49" charset="0"/>
              </a:rPr>
              <a:t>&amp;srv</a:t>
            </a:r>
            <a:r>
              <a:rPr lang="hu-HU" sz="2400" b="1" dirty="0">
                <a:latin typeface="Courier New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16372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</a:t>
            </a:r>
            <a:r>
              <a:rPr lang="hu-HU" dirty="0"/>
              <a:t>RTV</a:t>
            </a:r>
            <a:r>
              <a:rPr lang="en-US" dirty="0"/>
              <a:t> </a:t>
            </a:r>
            <a:r>
              <a:rPr lang="hu-HU" dirty="0"/>
              <a:t>és DSV</a:t>
            </a:r>
            <a:endParaRPr lang="en-US" dirty="0"/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hu-HU" b="1" dirty="0">
                <a:latin typeface="Courier New" pitchFamily="49" charset="0"/>
              </a:rPr>
              <a:t>ID3D11RenderTargetView* defaultRtv =</a:t>
            </a:r>
          </a:p>
          <a:p>
            <a:r>
              <a:rPr lang="hu-HU" b="1" dirty="0">
                <a:latin typeface="Courier New" pitchFamily="49" charset="0"/>
              </a:rPr>
              <a:t>   DXUTGetD3D11RenderTargetView();</a:t>
            </a:r>
          </a:p>
          <a:p>
            <a:r>
              <a:rPr lang="hu-HU" b="1" dirty="0">
                <a:latin typeface="Courier New" pitchFamily="49" charset="0"/>
              </a:rPr>
              <a:t>ID3D11DepthStencilView* defaultDsv =</a:t>
            </a:r>
          </a:p>
          <a:p>
            <a:r>
              <a:rPr lang="hu-HU" b="1" dirty="0">
                <a:latin typeface="Courier New" pitchFamily="49" charset="0"/>
              </a:rPr>
              <a:t>   DXUTGetD3D11DepthStencilView();</a:t>
            </a:r>
          </a:p>
          <a:p>
            <a:endParaRPr lang="en-US" b="1" dirty="0">
              <a:latin typeface="Courier New" pitchFamily="49" charset="0"/>
            </a:endParaRPr>
          </a:p>
          <a:p>
            <a:endParaRPr lang="hu-HU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34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/>
              <a:t>Globális illumináció vs. hardware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/>
              <a:t>Cél a rendering egyenlet megoldása</a:t>
            </a:r>
          </a:p>
          <a:p>
            <a:pPr eaLnBrk="1" hangingPunct="1"/>
            <a:endParaRPr lang="hu-HU"/>
          </a:p>
          <a:p>
            <a:pPr eaLnBrk="1" hangingPunct="1"/>
            <a:endParaRPr lang="hu-HU"/>
          </a:p>
          <a:p>
            <a:pPr eaLnBrk="1" hangingPunct="1"/>
            <a:r>
              <a:rPr lang="hu-HU"/>
              <a:t>az inkrementális képszintézis gyors, mert</a:t>
            </a:r>
          </a:p>
          <a:p>
            <a:pPr lvl="1" eaLnBrk="1" hangingPunct="1"/>
            <a:r>
              <a:rPr lang="hu-HU"/>
              <a:t>a felületi pontok (pixelek) színét függetlenül számolja</a:t>
            </a:r>
          </a:p>
          <a:p>
            <a:pPr lvl="1" eaLnBrk="1" hangingPunct="1"/>
            <a:r>
              <a:rPr lang="hu-HU"/>
              <a:t>csak lokális jellemzőket vesz figyelembe</a:t>
            </a:r>
          </a:p>
          <a:p>
            <a:pPr lvl="2" eaLnBrk="1" hangingPunct="1"/>
            <a:r>
              <a:rPr lang="hu-HU"/>
              <a:t>BRDF, normálvektor</a:t>
            </a:r>
          </a:p>
          <a:p>
            <a:pPr lvl="2" eaLnBrk="1" hangingPunct="1"/>
            <a:r>
              <a:rPr lang="hu-HU"/>
              <a:t>absztrakt fényforrások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5" y="2278815"/>
            <a:ext cx="7421509" cy="106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8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Direct3D - </a:t>
            </a:r>
            <a:r>
              <a:rPr lang="hu-HU" dirty="0" err="1"/>
              <a:t>render</a:t>
            </a:r>
            <a:endParaRPr lang="en-US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context-</a:t>
            </a:r>
            <a:r>
              <a:rPr lang="hu-HU" sz="2400" b="1" dirty="0">
                <a:latin typeface="Courier New" pitchFamily="49" charset="0"/>
              </a:rPr>
              <a:t>&gt;</a:t>
            </a:r>
            <a:r>
              <a:rPr lang="hu-HU" sz="2400" b="1" dirty="0" err="1">
                <a:latin typeface="Courier New" pitchFamily="49" charset="0"/>
              </a:rPr>
              <a:t>OMSetRenderTargets</a:t>
            </a:r>
            <a:r>
              <a:rPr lang="hu-HU" sz="2400" b="1" dirty="0">
                <a:latin typeface="Courier New" pitchFamily="49" charset="0"/>
              </a:rPr>
              <a:t>( 1, </a:t>
            </a:r>
            <a:r>
              <a:rPr lang="hu-HU" sz="2400" b="1" dirty="0" err="1">
                <a:latin typeface="Courier New" pitchFamily="49" charset="0"/>
              </a:rPr>
              <a:t>&amp;rtv</a:t>
            </a:r>
            <a:r>
              <a:rPr lang="hu-HU" sz="2400" b="1" dirty="0">
                <a:latin typeface="Courier New" pitchFamily="49" charset="0"/>
              </a:rPr>
              <a:t>, </a:t>
            </a:r>
            <a:r>
              <a:rPr lang="en-US" sz="2400" b="1" dirty="0">
                <a:solidFill>
                  <a:srgbClr val="FF0000"/>
                </a:solidFill>
                <a:latin typeface="Courier New" pitchFamily="49" charset="0"/>
              </a:rPr>
              <a:t>NULL</a:t>
            </a:r>
            <a:r>
              <a:rPr lang="hu-HU" sz="2400" b="1" dirty="0">
                <a:latin typeface="Courier New" pitchFamily="49" charset="0"/>
              </a:rPr>
              <a:t> );</a:t>
            </a:r>
          </a:p>
          <a:p>
            <a:pPr>
              <a:buNone/>
            </a:pPr>
            <a:endParaRPr lang="hu-HU" sz="2400" b="1" dirty="0">
              <a:latin typeface="Courier New" pitchFamily="49" charset="0"/>
            </a:endParaRPr>
          </a:p>
          <a:p>
            <a:pPr>
              <a:buNone/>
            </a:pPr>
            <a:r>
              <a:rPr lang="hu-HU" sz="2400" b="1" dirty="0">
                <a:solidFill>
                  <a:srgbClr val="00B0F0"/>
                </a:solidFill>
                <a:latin typeface="Courier New" pitchFamily="49" charset="0"/>
              </a:rPr>
              <a:t>// rajzolás textúrába, </a:t>
            </a:r>
            <a:r>
              <a:rPr lang="hu-HU" sz="2400" b="1" dirty="0" err="1">
                <a:solidFill>
                  <a:srgbClr val="00B0F0"/>
                </a:solidFill>
                <a:latin typeface="Courier New" pitchFamily="49" charset="0"/>
              </a:rPr>
              <a:t>draw</a:t>
            </a:r>
            <a:r>
              <a:rPr lang="hu-HU" sz="2400" b="1" dirty="0">
                <a:solidFill>
                  <a:srgbClr val="00B0F0"/>
                </a:solidFill>
                <a:latin typeface="Courier New" pitchFamily="49" charset="0"/>
              </a:rPr>
              <a:t> hívások</a:t>
            </a:r>
          </a:p>
          <a:p>
            <a:pPr>
              <a:buNone/>
            </a:pPr>
            <a:endParaRPr lang="hu-HU" sz="2400" b="1" dirty="0">
              <a:latin typeface="Courier New" pitchFamily="49" charset="0"/>
            </a:endParaRP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context-</a:t>
            </a:r>
            <a:r>
              <a:rPr lang="hu-HU" sz="2400" b="1" dirty="0">
                <a:latin typeface="Courier New" pitchFamily="49" charset="0"/>
              </a:rPr>
              <a:t>&gt;</a:t>
            </a:r>
            <a:r>
              <a:rPr lang="hu-HU" sz="2400" b="1" dirty="0" err="1">
                <a:latin typeface="Courier New" pitchFamily="49" charset="0"/>
              </a:rPr>
              <a:t>OMSetRenderTargets</a:t>
            </a:r>
            <a:r>
              <a:rPr lang="hu-HU" sz="2400" b="1" dirty="0">
                <a:latin typeface="Courier New" pitchFamily="49" charset="0"/>
              </a:rPr>
              <a:t>( 1, </a:t>
            </a:r>
            <a:r>
              <a:rPr lang="hu-HU" sz="2400" b="1" dirty="0" err="1">
                <a:latin typeface="Courier New" pitchFamily="49" charset="0"/>
              </a:rPr>
              <a:t>&amp;defaultRtv</a:t>
            </a:r>
            <a:r>
              <a:rPr lang="hu-HU" sz="2400" b="1" dirty="0">
                <a:latin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</a:rPr>
              <a:t>defaultDsv</a:t>
            </a:r>
            <a:r>
              <a:rPr lang="hu-HU" sz="2400" b="1" dirty="0">
                <a:latin typeface="Courier New" pitchFamily="49" charset="0"/>
              </a:rPr>
              <a:t>);</a:t>
            </a:r>
          </a:p>
          <a:p>
            <a:pPr>
              <a:buNone/>
            </a:pPr>
            <a:r>
              <a:rPr lang="hu-HU" sz="2400" b="1" dirty="0" err="1">
                <a:latin typeface="Courier New" pitchFamily="49" charset="0"/>
              </a:rPr>
              <a:t>effect</a:t>
            </a:r>
            <a:r>
              <a:rPr lang="en-US" sz="2400" b="1" dirty="0">
                <a:latin typeface="Courier New" pitchFamily="49" charset="0"/>
              </a:rPr>
              <a:t>-&gt;</a:t>
            </a:r>
            <a:r>
              <a:rPr lang="en-US" sz="2400" b="1" dirty="0" err="1">
                <a:latin typeface="Courier New" pitchFamily="49" charset="0"/>
              </a:rPr>
              <a:t>getVariableByName</a:t>
            </a:r>
            <a:r>
              <a:rPr lang="en-US" sz="2400" b="1" dirty="0">
                <a:latin typeface="Courier New" pitchFamily="49" charset="0"/>
              </a:rPr>
              <a:t>("texture")-&gt;</a:t>
            </a:r>
            <a:r>
              <a:rPr lang="en-US" sz="2400" b="1" dirty="0" err="1">
                <a:latin typeface="Courier New" pitchFamily="49" charset="0"/>
              </a:rPr>
              <a:t>AsShaderResource</a:t>
            </a:r>
            <a:r>
              <a:rPr lang="en-US" sz="2400" b="1" dirty="0">
                <a:latin typeface="Courier New" pitchFamily="49" charset="0"/>
              </a:rPr>
              <a:t>()-&gt;</a:t>
            </a:r>
            <a:r>
              <a:rPr lang="en-US" sz="2400" b="1" dirty="0" err="1">
                <a:latin typeface="Courier New" pitchFamily="49" charset="0"/>
              </a:rPr>
              <a:t>SetResource</a:t>
            </a:r>
            <a:r>
              <a:rPr lang="en-US" sz="2400" b="1" dirty="0">
                <a:latin typeface="Courier New" pitchFamily="49" charset="0"/>
              </a:rPr>
              <a:t>(</a:t>
            </a:r>
            <a:r>
              <a:rPr lang="en-US" sz="2400" b="1" dirty="0" err="1">
                <a:latin typeface="Courier New" pitchFamily="49" charset="0"/>
              </a:rPr>
              <a:t>srv</a:t>
            </a:r>
            <a:r>
              <a:rPr lang="en-US" sz="2400" b="1" dirty="0">
                <a:latin typeface="Courier New" pitchFamily="49" charset="0"/>
              </a:rPr>
              <a:t>);</a:t>
            </a:r>
            <a:endParaRPr lang="hu-HU" sz="2400" b="1" dirty="0">
              <a:latin typeface="Courier New" pitchFamily="49" charset="0"/>
            </a:endParaRPr>
          </a:p>
          <a:p>
            <a:pPr>
              <a:buNone/>
            </a:pPr>
            <a:endParaRPr lang="en-US" sz="2400" b="1" dirty="0">
              <a:latin typeface="Courier New" pitchFamily="49" charset="0"/>
            </a:endParaRPr>
          </a:p>
          <a:p>
            <a:pPr>
              <a:buNone/>
            </a:pPr>
            <a:r>
              <a:rPr lang="hu-HU" sz="2400" b="1" dirty="0">
                <a:solidFill>
                  <a:srgbClr val="00B0F0"/>
                </a:solidFill>
                <a:latin typeface="Courier New" pitchFamily="49" charset="0"/>
              </a:rPr>
              <a:t>// rajzolás </a:t>
            </a:r>
            <a:r>
              <a:rPr lang="hu-HU" sz="2400" b="1" dirty="0" err="1">
                <a:solidFill>
                  <a:srgbClr val="00B0F0"/>
                </a:solidFill>
                <a:latin typeface="Courier New" pitchFamily="49" charset="0"/>
              </a:rPr>
              <a:t>frame</a:t>
            </a:r>
            <a:r>
              <a:rPr lang="hu-HU" sz="2400" b="1" dirty="0">
                <a:solidFill>
                  <a:srgbClr val="00B0F0"/>
                </a:solidFill>
                <a:latin typeface="Courier New" pitchFamily="49" charset="0"/>
              </a:rPr>
              <a:t> </a:t>
            </a:r>
            <a:r>
              <a:rPr lang="hu-HU" sz="2400" b="1" dirty="0" err="1">
                <a:solidFill>
                  <a:srgbClr val="00B0F0"/>
                </a:solidFill>
                <a:latin typeface="Courier New" pitchFamily="49" charset="0"/>
              </a:rPr>
              <a:t>bufferbe</a:t>
            </a:r>
            <a:r>
              <a:rPr lang="hu-HU" sz="2400" b="1" dirty="0">
                <a:solidFill>
                  <a:srgbClr val="00B0F0"/>
                </a:solidFill>
                <a:latin typeface="Courier New" pitchFamily="49" charset="0"/>
              </a:rPr>
              <a:t>, </a:t>
            </a:r>
            <a:r>
              <a:rPr lang="hu-HU" sz="2400" b="1" dirty="0" err="1">
                <a:solidFill>
                  <a:srgbClr val="00B0F0"/>
                </a:solidFill>
                <a:latin typeface="Courier New" pitchFamily="49" charset="0"/>
              </a:rPr>
              <a:t>draw</a:t>
            </a:r>
            <a:r>
              <a:rPr lang="hu-HU" sz="2400" b="1" dirty="0">
                <a:solidFill>
                  <a:srgbClr val="00B0F0"/>
                </a:solidFill>
                <a:latin typeface="Courier New" pitchFamily="49" charset="0"/>
              </a:rPr>
              <a:t> hívások</a:t>
            </a:r>
          </a:p>
        </p:txBody>
      </p:sp>
    </p:spTree>
    <p:extLst>
      <p:ext uri="{BB962C8B-B14F-4D97-AF65-F5344CB8AC3E}">
        <p14:creationId xmlns:p14="http://schemas.microsoft.com/office/powerpoint/2010/main" val="3143159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/>
              <a:t>Multiple render target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dirty="0"/>
              <a:t>egy nézetre</a:t>
            </a:r>
            <a:r>
              <a:rPr lang="en-US" dirty="0"/>
              <a:t> </a:t>
            </a:r>
            <a:r>
              <a:rPr lang="hu-HU" dirty="0"/>
              <a:t>és geometriára több mindent szeretnénk kiszámolni</a:t>
            </a:r>
          </a:p>
          <a:p>
            <a:pPr lvl="1" eaLnBrk="1" hangingPunct="1"/>
            <a:r>
              <a:rPr lang="hu-HU" dirty="0"/>
              <a:t>nem fér bele egy pixel RGBA csatornáiba</a:t>
            </a:r>
          </a:p>
          <a:p>
            <a:pPr eaLnBrk="1" hangingPunct="1"/>
            <a:r>
              <a:rPr lang="hu-HU" dirty="0"/>
              <a:t>legyen több (</a:t>
            </a:r>
            <a:r>
              <a:rPr lang="hu-HU" dirty="0" err="1"/>
              <a:t>max</a:t>
            </a:r>
            <a:r>
              <a:rPr lang="hu-HU" dirty="0"/>
              <a:t>. 8) </a:t>
            </a:r>
            <a:r>
              <a:rPr lang="hu-HU" dirty="0" err="1"/>
              <a:t>render</a:t>
            </a:r>
            <a:r>
              <a:rPr lang="hu-HU" dirty="0"/>
              <a:t> </a:t>
            </a:r>
            <a:r>
              <a:rPr lang="hu-HU" dirty="0" err="1"/>
              <a:t>target</a:t>
            </a:r>
            <a:endParaRPr lang="hu-HU" dirty="0"/>
          </a:p>
          <a:p>
            <a:pPr lvl="1" eaLnBrk="1" hangingPunct="1"/>
            <a:r>
              <a:rPr lang="hu-HU" dirty="0"/>
              <a:t>pixel </a:t>
            </a:r>
            <a:r>
              <a:rPr lang="hu-HU" dirty="0" err="1"/>
              <a:t>shader</a:t>
            </a:r>
            <a:r>
              <a:rPr lang="hu-HU" dirty="0"/>
              <a:t> 8 kimenő </a:t>
            </a:r>
            <a:r>
              <a:rPr lang="en-US" dirty="0"/>
              <a:t>float4 </a:t>
            </a:r>
            <a:r>
              <a:rPr lang="hu-HU" dirty="0"/>
              <a:t>értéket írhat </a:t>
            </a:r>
            <a:r>
              <a:rPr lang="en-US" dirty="0"/>
              <a:t>[</a:t>
            </a:r>
            <a:r>
              <a:rPr lang="hu-HU" dirty="0"/>
              <a:t>SV</a:t>
            </a:r>
            <a:r>
              <a:rPr lang="en-US" dirty="0"/>
              <a:t>_Target0..</a:t>
            </a:r>
            <a:r>
              <a:rPr lang="hu-HU" dirty="0"/>
              <a:t>7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6124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/>
              <a:t>Késleltetett árnyalás</a:t>
            </a:r>
            <a:br>
              <a:rPr lang="hu-HU"/>
            </a:br>
            <a:r>
              <a:rPr lang="en-US"/>
              <a:t>[deferred shading]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hu-HU"/>
              <a:t>1.menet</a:t>
            </a:r>
          </a:p>
          <a:p>
            <a:pPr lvl="1" eaLnBrk="1" hangingPunct="1"/>
            <a:r>
              <a:rPr lang="en-US"/>
              <a:t>piszok bonyolult geometria kirajzo</a:t>
            </a:r>
            <a:r>
              <a:rPr lang="hu-HU"/>
              <a:t>lása</a:t>
            </a:r>
          </a:p>
          <a:p>
            <a:pPr lvl="1" eaLnBrk="1" hangingPunct="1"/>
            <a:r>
              <a:rPr lang="hu-HU"/>
              <a:t>render targetekbe a felületi pont pozíciója, normálja, BRDF paraméterei</a:t>
            </a:r>
          </a:p>
          <a:p>
            <a:pPr eaLnBrk="1" hangingPunct="1"/>
            <a:r>
              <a:rPr lang="hu-HU"/>
              <a:t>többi menet (geometria rajzolása nélkül)</a:t>
            </a:r>
          </a:p>
          <a:p>
            <a:pPr lvl="1" eaLnBrk="1" hangingPunct="1"/>
            <a:r>
              <a:rPr lang="hu-HU"/>
              <a:t>full screen quad rajzolása a képernyőre</a:t>
            </a:r>
          </a:p>
          <a:p>
            <a:pPr lvl="1" eaLnBrk="1" hangingPunct="1"/>
            <a:r>
              <a:rPr lang="hu-HU"/>
              <a:t>pixel shader a textúrákból olvassa be az árnyaláshoz szükséges adatokat</a:t>
            </a:r>
          </a:p>
          <a:p>
            <a:pPr eaLnBrk="1" hangingPunct="1"/>
            <a:r>
              <a:rPr lang="hu-HU"/>
              <a:t>menetek eredménye összeadódik pl. blendinggel</a:t>
            </a:r>
            <a:endParaRPr lang="en-US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55600" y="979715"/>
            <a:ext cx="5029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09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val 24"/>
          <p:cNvSpPr>
            <a:spLocks noChangeArrowheads="1"/>
          </p:cNvSpPr>
          <p:nvPr/>
        </p:nvSpPr>
        <p:spPr bwMode="auto">
          <a:xfrm>
            <a:off x="2438400" y="5486400"/>
            <a:ext cx="1676400" cy="1219200"/>
          </a:xfrm>
          <a:prstGeom prst="ellipse">
            <a:avLst/>
          </a:prstGeom>
          <a:solidFill>
            <a:srgbClr val="00CCFF">
              <a:alpha val="50195"/>
            </a:srgbClr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deferred</a:t>
            </a:r>
          </a:p>
          <a:p>
            <a:pPr algn="ctr"/>
            <a:r>
              <a:rPr lang="hu-HU">
                <a:latin typeface="Whipsmart" panose="020B0502030203050204" pitchFamily="34" charset="0"/>
              </a:rPr>
              <a:t>shading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11" name="AutoShape 25"/>
          <p:cNvCxnSpPr>
            <a:cxnSpLocks noChangeShapeType="1"/>
            <a:endCxn id="17410" idx="2"/>
          </p:cNvCxnSpPr>
          <p:nvPr/>
        </p:nvCxnSpPr>
        <p:spPr bwMode="auto">
          <a:xfrm>
            <a:off x="609600" y="6096000"/>
            <a:ext cx="1828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17412" name="Text Box 27"/>
          <p:cNvSpPr txBox="1">
            <a:spLocks noChangeArrowheads="1"/>
          </p:cNvSpPr>
          <p:nvPr/>
        </p:nvSpPr>
        <p:spPr bwMode="auto">
          <a:xfrm>
            <a:off x="517525" y="5599113"/>
            <a:ext cx="1672253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full screen quad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Deferred shading</a:t>
            </a:r>
          </a:p>
        </p:txBody>
      </p: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6324600" y="2362200"/>
            <a:ext cx="2133600" cy="1371600"/>
          </a:xfrm>
          <a:prstGeom prst="rect">
            <a:avLst/>
          </a:prstGeom>
          <a:solidFill>
            <a:srgbClr val="A1FFA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en-US" dirty="0">
                <a:latin typeface="Whipsmart" panose="020B0502030203050204" pitchFamily="34" charset="0"/>
              </a:rPr>
              <a:t>G-buffer</a:t>
            </a:r>
          </a:p>
        </p:txBody>
      </p:sp>
      <p:sp>
        <p:nvSpPr>
          <p:cNvPr id="17415" name="Oval 5"/>
          <p:cNvSpPr>
            <a:spLocks noChangeArrowheads="1"/>
          </p:cNvSpPr>
          <p:nvPr/>
        </p:nvSpPr>
        <p:spPr bwMode="auto">
          <a:xfrm>
            <a:off x="2133600" y="2438400"/>
            <a:ext cx="1676400" cy="1219200"/>
          </a:xfrm>
          <a:prstGeom prst="ellipse">
            <a:avLst/>
          </a:prstGeom>
          <a:solidFill>
            <a:srgbClr val="00CCFF"/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en-US" dirty="0">
                <a:latin typeface="Whipsmart" panose="020B0502030203050204" pitchFamily="34" charset="0"/>
              </a:rPr>
              <a:t>G-buffer </a:t>
            </a:r>
            <a:r>
              <a:rPr lang="hu-HU" dirty="0">
                <a:latin typeface="Whipsmart" panose="020B0502030203050204" pitchFamily="34" charset="0"/>
              </a:rPr>
              <a:t>építés</a:t>
            </a:r>
            <a:endParaRPr lang="en-US" dirty="0">
              <a:latin typeface="Whipsmart" panose="020B0502030203050204" pitchFamily="34" charset="0"/>
            </a:endParaRPr>
          </a:p>
        </p:txBody>
      </p:sp>
      <p:cxnSp>
        <p:nvCxnSpPr>
          <p:cNvPr id="17416" name="AutoShape 6"/>
          <p:cNvCxnSpPr>
            <a:cxnSpLocks noChangeShapeType="1"/>
            <a:endCxn id="17415" idx="2"/>
          </p:cNvCxnSpPr>
          <p:nvPr/>
        </p:nvCxnSpPr>
        <p:spPr bwMode="auto">
          <a:xfrm>
            <a:off x="304800" y="3048000"/>
            <a:ext cx="1828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17" name="AutoShape 7"/>
          <p:cNvCxnSpPr>
            <a:cxnSpLocks noChangeShapeType="1"/>
            <a:stCxn id="17415" idx="6"/>
            <a:endCxn id="17414" idx="1"/>
          </p:cNvCxnSpPr>
          <p:nvPr/>
        </p:nvCxnSpPr>
        <p:spPr bwMode="auto">
          <a:xfrm>
            <a:off x="3810000" y="3048000"/>
            <a:ext cx="25146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17418" name="Text Box 8"/>
          <p:cNvSpPr txBox="1">
            <a:spLocks noChangeArrowheads="1"/>
          </p:cNvSpPr>
          <p:nvPr/>
        </p:nvSpPr>
        <p:spPr bwMode="auto">
          <a:xfrm>
            <a:off x="212725" y="2551113"/>
            <a:ext cx="1709122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színtér geometria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19" name="Text Box 9"/>
          <p:cNvSpPr txBox="1">
            <a:spLocks noChangeArrowheads="1"/>
          </p:cNvSpPr>
          <p:nvPr/>
        </p:nvSpPr>
        <p:spPr bwMode="auto">
          <a:xfrm>
            <a:off x="2546350" y="1995488"/>
            <a:ext cx="792205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shader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0" name="Text Box 10"/>
          <p:cNvSpPr txBox="1">
            <a:spLocks noChangeArrowheads="1"/>
          </p:cNvSpPr>
          <p:nvPr/>
        </p:nvSpPr>
        <p:spPr bwMode="auto">
          <a:xfrm>
            <a:off x="6661150" y="1995488"/>
            <a:ext cx="1345240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render target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1" name="Text Box 11"/>
          <p:cNvSpPr txBox="1">
            <a:spLocks noChangeArrowheads="1"/>
          </p:cNvSpPr>
          <p:nvPr/>
        </p:nvSpPr>
        <p:spPr bwMode="auto">
          <a:xfrm>
            <a:off x="4095750" y="2667000"/>
            <a:ext cx="1830950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pos, normal, color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2" name="Rectangle 12"/>
          <p:cNvSpPr>
            <a:spLocks noChangeArrowheads="1"/>
          </p:cNvSpPr>
          <p:nvPr/>
        </p:nvSpPr>
        <p:spPr bwMode="auto">
          <a:xfrm>
            <a:off x="6324600" y="4648200"/>
            <a:ext cx="2133600" cy="1371600"/>
          </a:xfrm>
          <a:prstGeom prst="rect">
            <a:avLst/>
          </a:prstGeom>
          <a:solidFill>
            <a:srgbClr val="A1FFA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frame buffer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3" name="Oval 13"/>
          <p:cNvSpPr>
            <a:spLocks noChangeArrowheads="1"/>
          </p:cNvSpPr>
          <p:nvPr/>
        </p:nvSpPr>
        <p:spPr bwMode="auto">
          <a:xfrm>
            <a:off x="2133600" y="4724400"/>
            <a:ext cx="1676400" cy="1219200"/>
          </a:xfrm>
          <a:prstGeom prst="ellipse">
            <a:avLst/>
          </a:prstGeom>
          <a:solidFill>
            <a:srgbClr val="00CCFF"/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deferred</a:t>
            </a:r>
          </a:p>
          <a:p>
            <a:pPr algn="ctr"/>
            <a:r>
              <a:rPr lang="hu-HU">
                <a:latin typeface="Whipsmart" panose="020B0502030203050204" pitchFamily="34" charset="0"/>
              </a:rPr>
              <a:t>shading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24" name="AutoShape 14"/>
          <p:cNvCxnSpPr>
            <a:cxnSpLocks noChangeShapeType="1"/>
            <a:endCxn id="17423" idx="2"/>
          </p:cNvCxnSpPr>
          <p:nvPr/>
        </p:nvCxnSpPr>
        <p:spPr bwMode="auto">
          <a:xfrm>
            <a:off x="304800" y="5334000"/>
            <a:ext cx="1828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17425" name="AutoShape 15"/>
          <p:cNvCxnSpPr>
            <a:cxnSpLocks noChangeShapeType="1"/>
            <a:stCxn id="17423" idx="6"/>
            <a:endCxn id="17422" idx="1"/>
          </p:cNvCxnSpPr>
          <p:nvPr/>
        </p:nvCxnSpPr>
        <p:spPr bwMode="auto">
          <a:xfrm>
            <a:off x="3810000" y="5334000"/>
            <a:ext cx="25146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17426" name="Text Box 16"/>
          <p:cNvSpPr txBox="1">
            <a:spLocks noChangeArrowheads="1"/>
          </p:cNvSpPr>
          <p:nvPr/>
        </p:nvSpPr>
        <p:spPr bwMode="auto">
          <a:xfrm>
            <a:off x="212725" y="4837113"/>
            <a:ext cx="1672253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full screen quad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27" name="Text Box 17"/>
          <p:cNvSpPr txBox="1">
            <a:spLocks noChangeArrowheads="1"/>
          </p:cNvSpPr>
          <p:nvPr/>
        </p:nvSpPr>
        <p:spPr bwMode="auto">
          <a:xfrm>
            <a:off x="6661150" y="4281488"/>
            <a:ext cx="1345240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render target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28" name="AutoShape 19"/>
          <p:cNvCxnSpPr>
            <a:cxnSpLocks noChangeShapeType="1"/>
            <a:stCxn id="17414" idx="2"/>
            <a:endCxn id="17423" idx="0"/>
          </p:cNvCxnSpPr>
          <p:nvPr/>
        </p:nvCxnSpPr>
        <p:spPr bwMode="auto">
          <a:xfrm rot="5400000">
            <a:off x="4686300" y="2019300"/>
            <a:ext cx="990600" cy="44196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lg" len="med"/>
          </a:ln>
        </p:spPr>
      </p:cxnSp>
      <p:sp>
        <p:nvSpPr>
          <p:cNvPr id="17429" name="Text Box 20"/>
          <p:cNvSpPr txBox="1">
            <a:spLocks noChangeArrowheads="1"/>
          </p:cNvSpPr>
          <p:nvPr/>
        </p:nvSpPr>
        <p:spPr bwMode="auto">
          <a:xfrm>
            <a:off x="3841750" y="3886200"/>
            <a:ext cx="1527982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textúra olvasás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7430" name="Text Box 21"/>
          <p:cNvSpPr txBox="1">
            <a:spLocks noChangeArrowheads="1"/>
          </p:cNvSpPr>
          <p:nvPr/>
        </p:nvSpPr>
        <p:spPr bwMode="auto">
          <a:xfrm>
            <a:off x="4387850" y="4433888"/>
            <a:ext cx="1420582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1. fény adatai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31" name="AutoShape 22"/>
          <p:cNvCxnSpPr>
            <a:cxnSpLocks noChangeShapeType="1"/>
            <a:stCxn id="17430" idx="1"/>
            <a:endCxn id="17423" idx="7"/>
          </p:cNvCxnSpPr>
          <p:nvPr/>
        </p:nvCxnSpPr>
        <p:spPr bwMode="auto">
          <a:xfrm rot="10800000" flipV="1">
            <a:off x="3564498" y="4618554"/>
            <a:ext cx="823353" cy="284394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lg" len="med"/>
          </a:ln>
        </p:spPr>
      </p:cxnSp>
      <p:sp>
        <p:nvSpPr>
          <p:cNvPr id="17432" name="Text Box 28"/>
          <p:cNvSpPr txBox="1">
            <a:spLocks noChangeArrowheads="1"/>
          </p:cNvSpPr>
          <p:nvPr/>
        </p:nvSpPr>
        <p:spPr bwMode="auto">
          <a:xfrm>
            <a:off x="4464050" y="5500688"/>
            <a:ext cx="1420582" cy="36933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2. fény adatai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17433" name="AutoShape 29"/>
          <p:cNvCxnSpPr>
            <a:cxnSpLocks noChangeShapeType="1"/>
            <a:stCxn id="17432" idx="1"/>
            <a:endCxn id="17410" idx="7"/>
          </p:cNvCxnSpPr>
          <p:nvPr/>
        </p:nvCxnSpPr>
        <p:spPr bwMode="auto">
          <a:xfrm rot="10800000">
            <a:off x="3869298" y="5664948"/>
            <a:ext cx="594753" cy="20406"/>
          </a:xfrm>
          <a:prstGeom prst="bentConnector4">
            <a:avLst>
              <a:gd name="adj1" fmla="val 29361"/>
              <a:gd name="adj2" fmla="val 1220259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lg" len="med"/>
          </a:ln>
        </p:spPr>
      </p:cxnSp>
      <p:cxnSp>
        <p:nvCxnSpPr>
          <p:cNvPr id="17434" name="AutoShape 30"/>
          <p:cNvCxnSpPr>
            <a:cxnSpLocks noChangeShapeType="1"/>
            <a:stCxn id="17410" idx="6"/>
            <a:endCxn id="17422" idx="1"/>
          </p:cNvCxnSpPr>
          <p:nvPr/>
        </p:nvCxnSpPr>
        <p:spPr bwMode="auto">
          <a:xfrm flipV="1">
            <a:off x="4114800" y="5334000"/>
            <a:ext cx="2209800" cy="762000"/>
          </a:xfrm>
          <a:prstGeom prst="bentConnector3">
            <a:avLst>
              <a:gd name="adj1" fmla="val 87931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lg" len="med"/>
          </a:ln>
        </p:spPr>
      </p:cxnSp>
      <p:sp>
        <p:nvSpPr>
          <p:cNvPr id="17435" name="Text Box 31"/>
          <p:cNvSpPr txBox="1">
            <a:spLocks noChangeArrowheads="1"/>
          </p:cNvSpPr>
          <p:nvPr/>
        </p:nvSpPr>
        <p:spPr bwMode="auto">
          <a:xfrm>
            <a:off x="5867400" y="4648200"/>
            <a:ext cx="466794" cy="769441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med"/>
          </a:ln>
        </p:spPr>
        <p:txBody>
          <a:bodyPr wrap="none">
            <a:spAutoFit/>
          </a:bodyPr>
          <a:lstStyle/>
          <a:p>
            <a:r>
              <a:rPr lang="el-GR" sz="4400" dirty="0">
                <a:latin typeface="Whipsmart" panose="020B0502030203050204" pitchFamily="34" charset="0"/>
              </a:rPr>
              <a:t>Σ</a:t>
            </a:r>
          </a:p>
        </p:txBody>
      </p:sp>
    </p:spTree>
    <p:extLst>
      <p:ext uri="{BB962C8B-B14F-4D97-AF65-F5344CB8AC3E}">
        <p14:creationId xmlns:p14="http://schemas.microsoft.com/office/powerpoint/2010/main" val="2452837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G-buffert író shader</a:t>
            </a:r>
            <a:endParaRPr lang="en-US" dirty="0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vertex shader marad a klasszikus trafó</a:t>
            </a:r>
          </a:p>
          <a:p>
            <a:r>
              <a:rPr lang="hu-HU" dirty="0"/>
              <a:t>pixel shader </a:t>
            </a:r>
            <a:r>
              <a:rPr lang="en-US" dirty="0"/>
              <a:t>[MRT]</a:t>
            </a:r>
          </a:p>
        </p:txBody>
      </p:sp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0" y="2887682"/>
            <a:ext cx="9144000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PsosDefer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</a:rPr>
              <a:t>  float4 geometry : SV_Target0;</a:t>
            </a:r>
          </a:p>
          <a:p>
            <a:r>
              <a:rPr lang="en-US" b="1" dirty="0">
                <a:latin typeface="Courier New" pitchFamily="49" charset="0"/>
              </a:rPr>
              <a:t>  float4 </a:t>
            </a:r>
            <a:r>
              <a:rPr lang="en-US" b="1" dirty="0" err="1">
                <a:latin typeface="Courier New" pitchFamily="49" charset="0"/>
              </a:rPr>
              <a:t>brdf</a:t>
            </a:r>
            <a:r>
              <a:rPr lang="en-US" b="1" dirty="0">
                <a:latin typeface="Courier New" pitchFamily="49" charset="0"/>
              </a:rPr>
              <a:t> : SV_Target1;</a:t>
            </a:r>
          </a:p>
          <a:p>
            <a:r>
              <a:rPr lang="en-US" b="1" dirty="0">
                <a:latin typeface="Courier New" pitchFamily="49" charset="0"/>
              </a:rPr>
              <a:t>};</a:t>
            </a:r>
          </a:p>
          <a:p>
            <a:r>
              <a:rPr lang="en-US" b="1" dirty="0" err="1">
                <a:latin typeface="Courier New" pitchFamily="49" charset="0"/>
              </a:rPr>
              <a:t>PsosDefer</a:t>
            </a:r>
            <a:r>
              <a:rPr lang="hu-HU" b="1" dirty="0">
                <a:latin typeface="Courier New" pitchFamily="49" charset="0"/>
              </a:rPr>
              <a:t> </a:t>
            </a:r>
            <a:r>
              <a:rPr lang="hu-HU" b="1" dirty="0" err="1">
                <a:latin typeface="Courier New" pitchFamily="49" charset="0"/>
              </a:rPr>
              <a:t>psDefer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VsosTrafo</a:t>
            </a:r>
            <a:r>
              <a:rPr lang="hu-HU" b="1" dirty="0">
                <a:latin typeface="Courier New" pitchFamily="49" charset="0"/>
              </a:rPr>
              <a:t> input){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PsosDefer</a:t>
            </a:r>
            <a:r>
              <a:rPr lang="en-US" b="1" dirty="0">
                <a:latin typeface="Courier New" pitchFamily="49" charset="0"/>
              </a:rPr>
              <a:t> output;</a:t>
            </a:r>
          </a:p>
          <a:p>
            <a:endParaRPr lang="hu-HU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output.geometry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en-US" b="1" dirty="0">
                <a:latin typeface="Courier New" pitchFamily="49" charset="0"/>
              </a:rPr>
              <a:t>float4(</a:t>
            </a:r>
          </a:p>
          <a:p>
            <a:r>
              <a:rPr lang="en-US" b="1" dirty="0">
                <a:latin typeface="Courier New" pitchFamily="49" charset="0"/>
              </a:rPr>
              <a:t>    </a:t>
            </a:r>
            <a:r>
              <a:rPr lang="hu-HU" b="1" dirty="0" err="1">
                <a:latin typeface="Courier New" pitchFamily="49" charset="0"/>
              </a:rPr>
              <a:t>normalize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input.normal</a:t>
            </a:r>
            <a:r>
              <a:rPr lang="hu-HU" b="1" dirty="0">
                <a:latin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</a:rPr>
              <a:t>,</a:t>
            </a:r>
          </a:p>
          <a:p>
            <a:r>
              <a:rPr lang="en-US" b="1" dirty="0">
                <a:latin typeface="Courier New" pitchFamily="49" charset="0"/>
              </a:rPr>
              <a:t>    </a:t>
            </a:r>
            <a:r>
              <a:rPr lang="hu-HU" b="1" dirty="0" err="1">
                <a:latin typeface="Courier New" pitchFamily="49" charset="0"/>
              </a:rPr>
              <a:t>length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input.worldPos.xyz</a:t>
            </a:r>
            <a:r>
              <a:rPr lang="hu-HU" b="1" dirty="0">
                <a:latin typeface="Courier New" pitchFamily="49" charset="0"/>
              </a:rPr>
              <a:t> - </a:t>
            </a:r>
            <a:r>
              <a:rPr lang="hu-HU" b="1" dirty="0" err="1">
                <a:latin typeface="Courier New" pitchFamily="49" charset="0"/>
              </a:rPr>
              <a:t>eyePos</a:t>
            </a:r>
            <a:r>
              <a:rPr lang="hu-HU" b="1" dirty="0">
                <a:latin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</a:rPr>
              <a:t> )</a:t>
            </a:r>
            <a:r>
              <a:rPr lang="hu-HU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output.brdf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hu-HU" b="1" dirty="0" err="1">
                <a:latin typeface="Courier New" pitchFamily="49" charset="0"/>
              </a:rPr>
              <a:t>kdTexture.Sample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linearSampler</a:t>
            </a:r>
            <a:r>
              <a:rPr lang="hu-HU" b="1" dirty="0">
                <a:latin typeface="Courier New" pitchFamily="49" charset="0"/>
              </a:rPr>
              <a:t>, </a:t>
            </a:r>
            <a:r>
              <a:rPr lang="hu-HU" b="1" dirty="0" err="1">
                <a:latin typeface="Courier New" pitchFamily="49" charset="0"/>
              </a:rPr>
              <a:t>input.tex</a:t>
            </a:r>
            <a:r>
              <a:rPr lang="hu-HU" b="1" dirty="0">
                <a:latin typeface="Courier New" pitchFamily="49" charset="0"/>
              </a:rPr>
              <a:t>);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return output;</a:t>
            </a:r>
            <a:endParaRPr lang="hu-HU" b="1" dirty="0">
              <a:latin typeface="Courier New" pitchFamily="49" charset="0"/>
            </a:endParaRPr>
          </a:p>
          <a:p>
            <a:r>
              <a:rPr lang="hu-HU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1776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Deferred shader </a:t>
            </a:r>
            <a:r>
              <a:rPr lang="en-US"/>
              <a:t>[VS]</a:t>
            </a:r>
          </a:p>
        </p:txBody>
      </p:sp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381000" y="1618595"/>
            <a:ext cx="8229600" cy="44012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square">
            <a:spAutoFit/>
          </a:bodyPr>
          <a:lstStyle/>
          <a:p>
            <a:endParaRPr lang="en-US" sz="2000" b="1" dirty="0">
              <a:latin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</a:rPr>
              <a:t>float4x4 </a:t>
            </a:r>
            <a:r>
              <a:rPr lang="en-US" sz="2000" b="1" dirty="0" err="1">
                <a:latin typeface="Courier New" pitchFamily="49" charset="0"/>
              </a:rPr>
              <a:t>viewDirMatrix</a:t>
            </a:r>
            <a:r>
              <a:rPr lang="en-US" sz="2000" b="1" dirty="0">
                <a:latin typeface="Courier New" pitchFamily="49" charset="0"/>
              </a:rPr>
              <a:t>;</a:t>
            </a:r>
          </a:p>
          <a:p>
            <a:endParaRPr lang="en-US" sz="2000" b="1" dirty="0">
              <a:latin typeface="Courier New" pitchFamily="49" charset="0"/>
            </a:endParaRPr>
          </a:p>
          <a:p>
            <a:r>
              <a:rPr lang="en-US" sz="2000" b="1" dirty="0" err="1">
                <a:latin typeface="Courier New" pitchFamily="49" charset="0"/>
              </a:rPr>
              <a:t>VsosQuad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vsQuad</a:t>
            </a:r>
            <a:r>
              <a:rPr lang="en-US" sz="2000" b="1" dirty="0">
                <a:latin typeface="Courier New" pitchFamily="49" charset="0"/>
              </a:rPr>
              <a:t>(</a:t>
            </a:r>
            <a:r>
              <a:rPr lang="en-US" sz="2000" b="1" dirty="0" err="1">
                <a:latin typeface="Courier New" pitchFamily="49" charset="0"/>
              </a:rPr>
              <a:t>IaosQuad</a:t>
            </a:r>
            <a:r>
              <a:rPr lang="en-US" sz="2000" b="1" dirty="0">
                <a:latin typeface="Courier New" pitchFamily="49" charset="0"/>
              </a:rPr>
              <a:t> input)</a:t>
            </a:r>
          </a:p>
          <a:p>
            <a:r>
              <a:rPr lang="en-US" sz="2000" b="1" dirty="0">
                <a:latin typeface="Courier New" pitchFamily="49" charset="0"/>
              </a:rPr>
              <a:t>{</a:t>
            </a:r>
          </a:p>
          <a:p>
            <a:r>
              <a:rPr lang="en-US" sz="2000" b="1" dirty="0">
                <a:latin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</a:rPr>
              <a:t>VsosQuad</a:t>
            </a:r>
            <a:r>
              <a:rPr lang="en-US" sz="2000" b="1" dirty="0">
                <a:latin typeface="Courier New" pitchFamily="49" charset="0"/>
              </a:rPr>
              <a:t> output = (</a:t>
            </a:r>
            <a:r>
              <a:rPr lang="en-US" sz="2000" b="1" dirty="0" err="1">
                <a:latin typeface="Courier New" pitchFamily="49" charset="0"/>
              </a:rPr>
              <a:t>VsosQuad</a:t>
            </a:r>
            <a:r>
              <a:rPr lang="en-US" sz="2000" b="1" dirty="0">
                <a:latin typeface="Courier New" pitchFamily="49" charset="0"/>
              </a:rPr>
              <a:t>)0;</a:t>
            </a:r>
          </a:p>
          <a:p>
            <a:endParaRPr lang="en-US" sz="2000" b="1" dirty="0">
              <a:latin typeface="Courier New" pitchFamily="49" charset="0"/>
            </a:endParaRPr>
          </a:p>
          <a:p>
            <a:r>
              <a:rPr lang="en-US" sz="2000" b="1" dirty="0">
                <a:latin typeface="Courier New" pitchFamily="49" charset="0"/>
              </a:rPr>
              <a:t>    output.pos = input.pos;</a:t>
            </a:r>
          </a:p>
          <a:p>
            <a:r>
              <a:rPr lang="en-US" sz="2000" b="1" dirty="0">
                <a:latin typeface="Courier New" pitchFamily="49" charset="0"/>
              </a:rPr>
              <a:t>    float4 </a:t>
            </a:r>
            <a:r>
              <a:rPr lang="en-US" sz="2000" b="1" dirty="0" err="1">
                <a:latin typeface="Courier New" pitchFamily="49" charset="0"/>
              </a:rPr>
              <a:t>hViewDir</a:t>
            </a:r>
            <a:r>
              <a:rPr lang="en-US" sz="2000" b="1" dirty="0">
                <a:latin typeface="Courier New" pitchFamily="49" charset="0"/>
              </a:rPr>
              <a:t> = </a:t>
            </a:r>
            <a:r>
              <a:rPr lang="en-US" sz="2000" b="1" dirty="0" err="1">
                <a:latin typeface="Courier New" pitchFamily="49" charset="0"/>
              </a:rPr>
              <a:t>mul</a:t>
            </a:r>
            <a:r>
              <a:rPr lang="en-US" sz="2000" b="1" dirty="0">
                <a:latin typeface="Courier New" pitchFamily="49" charset="0"/>
              </a:rPr>
              <a:t>(input.pos, </a:t>
            </a:r>
            <a:r>
              <a:rPr lang="en-US" sz="2000" b="1" dirty="0" err="1">
                <a:latin typeface="Courier New" pitchFamily="49" charset="0"/>
              </a:rPr>
              <a:t>viewDirMatrix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r>
              <a:rPr lang="en-US" sz="2000" b="1" dirty="0">
                <a:latin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</a:rPr>
              <a:t>hViewDir</a:t>
            </a:r>
            <a:r>
              <a:rPr lang="en-US" sz="2000" b="1" dirty="0">
                <a:latin typeface="Courier New" pitchFamily="49" charset="0"/>
              </a:rPr>
              <a:t> /= </a:t>
            </a:r>
            <a:r>
              <a:rPr lang="en-US" sz="2000" b="1" dirty="0" err="1">
                <a:latin typeface="Courier New" pitchFamily="49" charset="0"/>
              </a:rPr>
              <a:t>hViewDir.w</a:t>
            </a:r>
            <a:r>
              <a:rPr lang="en-US" sz="2000" b="1" dirty="0">
                <a:latin typeface="Courier New" pitchFamily="49" charset="0"/>
              </a:rPr>
              <a:t>;</a:t>
            </a:r>
          </a:p>
          <a:p>
            <a:r>
              <a:rPr lang="en-US" sz="2000" b="1" dirty="0">
                <a:latin typeface="Courier New" pitchFamily="49" charset="0"/>
              </a:rPr>
              <a:t>    </a:t>
            </a:r>
            <a:r>
              <a:rPr lang="en-US" sz="2000" b="1" dirty="0" err="1">
                <a:latin typeface="Courier New" pitchFamily="49" charset="0"/>
              </a:rPr>
              <a:t>output.viewDir</a:t>
            </a:r>
            <a:r>
              <a:rPr lang="en-US" sz="2000" b="1" dirty="0">
                <a:latin typeface="Courier New" pitchFamily="49" charset="0"/>
              </a:rPr>
              <a:t> = hViewDir.xyz;</a:t>
            </a:r>
          </a:p>
          <a:p>
            <a:r>
              <a:rPr lang="en-US" sz="2000" b="1" dirty="0">
                <a:latin typeface="Courier New" pitchFamily="49" charset="0"/>
              </a:rPr>
              <a:t>    output.tex = input.tex;</a:t>
            </a:r>
          </a:p>
          <a:p>
            <a:r>
              <a:rPr lang="en-US" sz="2000" b="1" dirty="0">
                <a:latin typeface="Courier New" pitchFamily="49" charset="0"/>
              </a:rPr>
              <a:t>    return output;</a:t>
            </a:r>
          </a:p>
          <a:p>
            <a:r>
              <a:rPr lang="en-US" sz="2000" b="1" dirty="0">
                <a:latin typeface="Courier New" pitchFamily="49" charset="0"/>
              </a:rPr>
              <a:t>};</a:t>
            </a:r>
            <a:endParaRPr lang="hu-HU" sz="2000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9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Deferred shader [PS]</a:t>
            </a: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228601" y="1219201"/>
            <a:ext cx="8458199" cy="5632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hu-HU" b="1" dirty="0">
                <a:latin typeface="Courier New" pitchFamily="49" charset="0"/>
              </a:rPr>
              <a:t>float4 </a:t>
            </a:r>
            <a:r>
              <a:rPr lang="hu-HU" b="1" dirty="0" err="1">
                <a:latin typeface="Courier New" pitchFamily="49" charset="0"/>
              </a:rPr>
              <a:t>psDeferred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VsosQuad</a:t>
            </a:r>
            <a:r>
              <a:rPr lang="hu-HU" b="1" dirty="0">
                <a:latin typeface="Courier New" pitchFamily="49" charset="0"/>
              </a:rPr>
              <a:t> input) : </a:t>
            </a:r>
            <a:r>
              <a:rPr lang="en-US" b="1" dirty="0" err="1">
                <a:latin typeface="Courier New" pitchFamily="49" charset="0"/>
              </a:rPr>
              <a:t>SV_Target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hu-HU" b="1" dirty="0">
                <a:latin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float4 </a:t>
            </a:r>
            <a:r>
              <a:rPr lang="hu-HU" b="1" dirty="0" err="1">
                <a:latin typeface="Courier New" pitchFamily="49" charset="0"/>
              </a:rPr>
              <a:t>geometry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>
                <a:latin typeface="Courier New" pitchFamily="49" charset="0"/>
              </a:rPr>
              <a:t>geometryTexture.SampleLevel</a:t>
            </a:r>
            <a:r>
              <a:rPr lang="hu-HU" b="1" dirty="0">
                <a:latin typeface="Courier New" pitchFamily="49" charset="0"/>
              </a:rPr>
              <a:t>(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                    point</a:t>
            </a:r>
            <a:r>
              <a:rPr lang="hu-HU" b="1" dirty="0" err="1">
                <a:latin typeface="Courier New" pitchFamily="49" charset="0"/>
              </a:rPr>
              <a:t>Sampler</a:t>
            </a:r>
            <a:r>
              <a:rPr lang="hu-HU" b="1" dirty="0">
                <a:latin typeface="Courier New" pitchFamily="49" charset="0"/>
              </a:rPr>
              <a:t>, </a:t>
            </a:r>
            <a:r>
              <a:rPr lang="en-US" b="1" dirty="0">
                <a:latin typeface="Courier New" pitchFamily="49" charset="0"/>
              </a:rPr>
              <a:t>input.tex, 0);</a:t>
            </a:r>
            <a:endParaRPr lang="hu-HU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float4 </a:t>
            </a:r>
            <a:r>
              <a:rPr lang="hu-HU" b="1" dirty="0" err="1">
                <a:latin typeface="Courier New" pitchFamily="49" charset="0"/>
              </a:rPr>
              <a:t>brdf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</a:rPr>
              <a:t>brdf</a:t>
            </a:r>
            <a:r>
              <a:rPr lang="hu-HU" b="1" dirty="0" err="1">
                <a:latin typeface="Courier New" pitchFamily="49" charset="0"/>
              </a:rPr>
              <a:t>Texture.SampleLevel</a:t>
            </a:r>
            <a:r>
              <a:rPr lang="hu-HU" b="1" dirty="0">
                <a:latin typeface="Courier New" pitchFamily="49" charset="0"/>
              </a:rPr>
              <a:t>(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                   point</a:t>
            </a:r>
            <a:r>
              <a:rPr lang="hu-HU" b="1" dirty="0" err="1">
                <a:latin typeface="Courier New" pitchFamily="49" charset="0"/>
              </a:rPr>
              <a:t>Sampler</a:t>
            </a:r>
            <a:r>
              <a:rPr lang="hu-HU" b="1" dirty="0">
                <a:latin typeface="Courier New" pitchFamily="49" charset="0"/>
              </a:rPr>
              <a:t>, </a:t>
            </a:r>
            <a:r>
              <a:rPr lang="en-US" b="1" dirty="0">
                <a:latin typeface="Courier New" pitchFamily="49" charset="0"/>
              </a:rPr>
              <a:t>input.tex, 0);</a:t>
            </a:r>
            <a:endParaRPr lang="hu-HU" b="1" dirty="0">
              <a:latin typeface="Courier New" pitchFamily="49" charset="0"/>
            </a:endParaRPr>
          </a:p>
          <a:p>
            <a:endParaRPr lang="hu-HU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viewDir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>
                <a:latin typeface="Courier New" pitchFamily="49" charset="0"/>
              </a:rPr>
              <a:t>normalize</a:t>
            </a:r>
            <a:r>
              <a:rPr lang="hu-HU" b="1" dirty="0">
                <a:latin typeface="Courier New" pitchFamily="49" charset="0"/>
              </a:rPr>
              <a:t>(input.</a:t>
            </a:r>
            <a:r>
              <a:rPr lang="en-US" b="1" dirty="0" err="1">
                <a:latin typeface="Courier New" pitchFamily="49" charset="0"/>
              </a:rPr>
              <a:t>viewDir</a:t>
            </a:r>
            <a:r>
              <a:rPr lang="hu-HU" b="1" dirty="0">
                <a:latin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worldPos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>
                <a:latin typeface="Courier New" pitchFamily="49" charset="0"/>
              </a:rPr>
              <a:t>eyePosition</a:t>
            </a:r>
            <a:r>
              <a:rPr lang="hu-HU" b="1" dirty="0">
                <a:latin typeface="Courier New" pitchFamily="49" charset="0"/>
              </a:rPr>
              <a:t> + </a:t>
            </a:r>
            <a:r>
              <a:rPr lang="hu-HU" b="1" dirty="0" err="1">
                <a:latin typeface="Courier New" pitchFamily="49" charset="0"/>
              </a:rPr>
              <a:t>viewDir</a:t>
            </a:r>
            <a:r>
              <a:rPr lang="hu-HU" b="1" dirty="0">
                <a:latin typeface="Courier New" pitchFamily="49" charset="0"/>
              </a:rPr>
              <a:t> * </a:t>
            </a:r>
            <a:r>
              <a:rPr lang="hu-HU" b="1" dirty="0" err="1">
                <a:latin typeface="Courier New" pitchFamily="49" charset="0"/>
              </a:rPr>
              <a:t>geometry.w</a:t>
            </a:r>
            <a:r>
              <a:rPr lang="hu-HU" b="1" dirty="0">
                <a:latin typeface="Courier New" pitchFamily="49" charset="0"/>
              </a:rPr>
              <a:t>;</a:t>
            </a:r>
          </a:p>
          <a:p>
            <a:endParaRPr lang="hu-HU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lightDiff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>
                <a:latin typeface="Courier New" pitchFamily="49" charset="0"/>
              </a:rPr>
              <a:t>spotLight.position</a:t>
            </a:r>
            <a:r>
              <a:rPr lang="hu-HU" b="1" dirty="0">
                <a:latin typeface="Courier New" pitchFamily="49" charset="0"/>
              </a:rPr>
              <a:t> - </a:t>
            </a:r>
            <a:r>
              <a:rPr lang="hu-HU" b="1" dirty="0" err="1">
                <a:latin typeface="Courier New" pitchFamily="49" charset="0"/>
              </a:rPr>
              <a:t>worldPos</a:t>
            </a:r>
            <a:r>
              <a:rPr lang="hu-HU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lightDir</a:t>
            </a:r>
            <a:r>
              <a:rPr lang="hu-HU" b="1" dirty="0">
                <a:latin typeface="Courier New" pitchFamily="49" charset="0"/>
              </a:rPr>
              <a:t> = </a:t>
            </a:r>
            <a:r>
              <a:rPr lang="hu-HU" b="1" dirty="0" err="1">
                <a:latin typeface="Courier New" pitchFamily="49" charset="0"/>
              </a:rPr>
              <a:t>normalize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lightDiff</a:t>
            </a:r>
            <a:r>
              <a:rPr lang="hu-HU" b="1" dirty="0">
                <a:latin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>
                <a:latin typeface="Courier New" pitchFamily="49" charset="0"/>
              </a:rPr>
              <a:t>float3 </a:t>
            </a:r>
            <a:r>
              <a:rPr lang="hu-HU" b="1" dirty="0" err="1">
                <a:latin typeface="Courier New" pitchFamily="49" charset="0"/>
              </a:rPr>
              <a:t>lighting</a:t>
            </a:r>
            <a:r>
              <a:rPr lang="hu-HU" b="1" dirty="0">
                <a:latin typeface="Courier New" pitchFamily="49" charset="0"/>
              </a:rPr>
              <a:t> = 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  </a:t>
            </a:r>
            <a:r>
              <a:rPr lang="hu-HU" b="1" dirty="0" err="1">
                <a:latin typeface="Courier New" pitchFamily="49" charset="0"/>
              </a:rPr>
              <a:t>spotLight.peakRadiance</a:t>
            </a:r>
            <a:r>
              <a:rPr lang="hu-HU" b="1" dirty="0">
                <a:latin typeface="Courier New" pitchFamily="49" charset="0"/>
              </a:rPr>
              <a:t> * 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  </a:t>
            </a:r>
            <a:r>
              <a:rPr lang="hu-HU" b="1" dirty="0" err="1">
                <a:latin typeface="Courier New" pitchFamily="49" charset="0"/>
              </a:rPr>
              <a:t>max</a:t>
            </a:r>
            <a:r>
              <a:rPr lang="hu-HU" b="1" dirty="0">
                <a:latin typeface="Courier New" pitchFamily="49" charset="0"/>
              </a:rPr>
              <a:t>(0, </a:t>
            </a:r>
            <a:r>
              <a:rPr lang="hu-HU" b="1" dirty="0" err="1">
                <a:latin typeface="Courier New" pitchFamily="49" charset="0"/>
              </a:rPr>
              <a:t>dot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geometry.xyz</a:t>
            </a:r>
            <a:r>
              <a:rPr lang="hu-HU" b="1" dirty="0">
                <a:latin typeface="Courier New" pitchFamily="49" charset="0"/>
              </a:rPr>
              <a:t>, </a:t>
            </a:r>
            <a:r>
              <a:rPr lang="hu-HU" b="1" dirty="0" err="1">
                <a:latin typeface="Courier New" pitchFamily="49" charset="0"/>
              </a:rPr>
              <a:t>lightDir</a:t>
            </a:r>
            <a:r>
              <a:rPr lang="hu-HU" b="1" dirty="0">
                <a:latin typeface="Courier New" pitchFamily="49" charset="0"/>
              </a:rPr>
              <a:t>)) * </a:t>
            </a:r>
          </a:p>
          <a:p>
            <a:r>
              <a:rPr lang="en-US" b="1" dirty="0">
                <a:latin typeface="Courier New" pitchFamily="49" charset="0"/>
              </a:rPr>
              <a:t>    </a:t>
            </a:r>
            <a:r>
              <a:rPr lang="hu-HU" b="1" dirty="0" err="1">
                <a:latin typeface="Courier New" pitchFamily="49" charset="0"/>
              </a:rPr>
              <a:t>pow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max</a:t>
            </a:r>
            <a:r>
              <a:rPr lang="hu-HU" b="1" dirty="0">
                <a:latin typeface="Courier New" pitchFamily="49" charset="0"/>
              </a:rPr>
              <a:t>(0,</a:t>
            </a:r>
            <a:r>
              <a:rPr lang="hu-HU" b="1" dirty="0" err="1">
                <a:latin typeface="Courier New" pitchFamily="49" charset="0"/>
              </a:rPr>
              <a:t>dot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-lightDir</a:t>
            </a:r>
            <a:r>
              <a:rPr lang="hu-HU" b="1" dirty="0">
                <a:latin typeface="Courier New" pitchFamily="49" charset="0"/>
              </a:rPr>
              <a:t>, </a:t>
            </a:r>
            <a:r>
              <a:rPr lang="hu-HU" b="1" dirty="0" err="1">
                <a:latin typeface="Courier New" pitchFamily="49" charset="0"/>
              </a:rPr>
              <a:t>spotLight.direction</a:t>
            </a:r>
            <a:r>
              <a:rPr lang="hu-HU" b="1" dirty="0">
                <a:latin typeface="Courier New" pitchFamily="49" charset="0"/>
              </a:rPr>
              <a:t>)),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 </a:t>
            </a:r>
            <a:r>
              <a:rPr lang="hu-HU" b="1" dirty="0">
                <a:latin typeface="Courier New" pitchFamily="49" charset="0"/>
              </a:rPr>
              <a:t> </a:t>
            </a:r>
            <a:r>
              <a:rPr lang="hu-HU" b="1" dirty="0" err="1">
                <a:latin typeface="Courier New" pitchFamily="49" charset="0"/>
              </a:rPr>
              <a:t>spotLight.focus</a:t>
            </a:r>
            <a:r>
              <a:rPr lang="hu-HU" b="1" dirty="0">
                <a:latin typeface="Courier New" pitchFamily="49" charset="0"/>
              </a:rPr>
              <a:t>) / </a:t>
            </a:r>
            <a:r>
              <a:rPr lang="hu-HU" b="1" dirty="0" err="1">
                <a:latin typeface="Courier New" pitchFamily="49" charset="0"/>
              </a:rPr>
              <a:t>dot</a:t>
            </a:r>
            <a:r>
              <a:rPr lang="hu-HU" b="1" dirty="0">
                <a:latin typeface="Courier New" pitchFamily="49" charset="0"/>
              </a:rPr>
              <a:t>(</a:t>
            </a:r>
            <a:r>
              <a:rPr lang="hu-HU" b="1" dirty="0" err="1">
                <a:latin typeface="Courier New" pitchFamily="49" charset="0"/>
              </a:rPr>
              <a:t>lightDiff</a:t>
            </a:r>
            <a:r>
              <a:rPr lang="hu-HU" b="1" dirty="0">
                <a:latin typeface="Courier New" pitchFamily="49" charset="0"/>
              </a:rPr>
              <a:t>, </a:t>
            </a:r>
            <a:r>
              <a:rPr lang="hu-HU" b="1" dirty="0" err="1">
                <a:latin typeface="Courier New" pitchFamily="49" charset="0"/>
              </a:rPr>
              <a:t>lightDiff</a:t>
            </a:r>
            <a:r>
              <a:rPr lang="hu-HU" b="1" dirty="0">
                <a:latin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hu-HU" b="1" dirty="0" err="1">
                <a:latin typeface="Courier New" pitchFamily="49" charset="0"/>
              </a:rPr>
              <a:t>return</a:t>
            </a:r>
            <a:r>
              <a:rPr lang="hu-HU" b="1" dirty="0">
                <a:latin typeface="Courier New" pitchFamily="49" charset="0"/>
              </a:rPr>
              <a:t>  float4(</a:t>
            </a:r>
            <a:r>
              <a:rPr lang="hu-HU" b="1" dirty="0" err="1">
                <a:latin typeface="Courier New" pitchFamily="49" charset="0"/>
              </a:rPr>
              <a:t>lighting</a:t>
            </a:r>
            <a:r>
              <a:rPr lang="hu-HU" b="1" dirty="0">
                <a:latin typeface="Courier New" pitchFamily="49" charset="0"/>
              </a:rPr>
              <a:t>, 1) * </a:t>
            </a:r>
            <a:r>
              <a:rPr lang="hu-HU" b="1" dirty="0" err="1">
                <a:latin typeface="Courier New" pitchFamily="49" charset="0"/>
              </a:rPr>
              <a:t>brdf</a:t>
            </a:r>
            <a:r>
              <a:rPr lang="hu-HU" b="1" dirty="0">
                <a:latin typeface="Courier New" pitchFamily="49" charset="0"/>
              </a:rPr>
              <a:t>;</a:t>
            </a:r>
          </a:p>
          <a:p>
            <a:r>
              <a:rPr lang="hu-HU" b="1" dirty="0">
                <a:latin typeface="Courier New" pitchFamily="49" charset="0"/>
              </a:rPr>
              <a:t>};</a:t>
            </a:r>
          </a:p>
          <a:p>
            <a:endParaRPr lang="hu-HU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39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hu-HU"/>
              <a:t>3D helyett</a:t>
            </a: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dirty="0"/>
              <a:t>nem csak a klasszikus 3D </a:t>
            </a:r>
            <a:r>
              <a:rPr lang="hu-HU" dirty="0" err="1"/>
              <a:t>perspektív</a:t>
            </a:r>
            <a:r>
              <a:rPr lang="hu-HU" dirty="0"/>
              <a:t> </a:t>
            </a:r>
            <a:r>
              <a:rPr lang="hu-HU" dirty="0" err="1"/>
              <a:t>pipelinet</a:t>
            </a:r>
            <a:r>
              <a:rPr lang="hu-HU" dirty="0"/>
              <a:t> használhatjuk egy menetben</a:t>
            </a:r>
          </a:p>
          <a:p>
            <a:pPr lvl="1" eaLnBrk="1" hangingPunct="1"/>
            <a:r>
              <a:rPr lang="hu-HU" dirty="0" err="1"/>
              <a:t>full</a:t>
            </a:r>
            <a:r>
              <a:rPr lang="hu-HU" dirty="0"/>
              <a:t> </a:t>
            </a:r>
            <a:r>
              <a:rPr lang="hu-HU" dirty="0" err="1"/>
              <a:t>screen</a:t>
            </a:r>
            <a:r>
              <a:rPr lang="hu-HU" dirty="0"/>
              <a:t> </a:t>
            </a:r>
            <a:r>
              <a:rPr lang="hu-HU" dirty="0" err="1"/>
              <a:t>quad</a:t>
            </a:r>
            <a:r>
              <a:rPr lang="hu-HU" dirty="0"/>
              <a:t>: minden pixelre futtatunk egy pixel </a:t>
            </a:r>
            <a:r>
              <a:rPr lang="hu-HU" dirty="0" err="1"/>
              <a:t>shadert</a:t>
            </a:r>
            <a:endParaRPr lang="hu-HU" dirty="0"/>
          </a:p>
          <a:p>
            <a:pPr lvl="1" eaLnBrk="1" hangingPunct="1"/>
            <a:r>
              <a:rPr lang="hu-HU" dirty="0" err="1"/>
              <a:t>render-to-UV-atlas</a:t>
            </a:r>
            <a:endParaRPr lang="hu-HU" dirty="0"/>
          </a:p>
          <a:p>
            <a:pPr lvl="2" eaLnBrk="1" hangingPunct="1"/>
            <a:r>
              <a:rPr lang="hu-HU" dirty="0"/>
              <a:t>a geometriát rajzoljuk</a:t>
            </a:r>
          </a:p>
          <a:p>
            <a:pPr lvl="2" eaLnBrk="1" hangingPunct="1"/>
            <a:r>
              <a:rPr lang="hu-HU" dirty="0"/>
              <a:t>a </a:t>
            </a:r>
            <a:r>
              <a:rPr lang="hu-HU" dirty="0" err="1"/>
              <a:t>vertex</a:t>
            </a:r>
            <a:r>
              <a:rPr lang="hu-HU" dirty="0"/>
              <a:t> </a:t>
            </a:r>
            <a:r>
              <a:rPr lang="hu-HU" dirty="0" err="1"/>
              <a:t>shaderben</a:t>
            </a:r>
            <a:r>
              <a:rPr lang="hu-HU" dirty="0"/>
              <a:t> </a:t>
            </a:r>
            <a:endParaRPr lang="en-US" dirty="0"/>
          </a:p>
          <a:p>
            <a:pPr lvl="2" eaLnBrk="1" hangingPunct="1">
              <a:buFontTx/>
              <a:buNone/>
            </a:pPr>
            <a:r>
              <a:rPr lang="en-US" b="1" dirty="0">
                <a:latin typeface="Courier New" pitchFamily="49" charset="0"/>
              </a:rPr>
              <a:t>		</a:t>
            </a:r>
            <a:r>
              <a:rPr lang="hu-HU" b="1" dirty="0" err="1">
                <a:latin typeface="Courier New" pitchFamily="49" charset="0"/>
              </a:rPr>
              <a:t>output.pos</a:t>
            </a:r>
            <a:r>
              <a:rPr lang="hu-HU" b="1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= (</a:t>
            </a:r>
            <a:r>
              <a:rPr lang="en-US" b="1" dirty="0" err="1">
                <a:latin typeface="Courier New" pitchFamily="49" charset="0"/>
              </a:rPr>
              <a:t>input.tex</a:t>
            </a:r>
            <a:r>
              <a:rPr lang="en-US" b="1" dirty="0">
                <a:latin typeface="Courier New" pitchFamily="49" charset="0"/>
              </a:rPr>
              <a:t> * 2) - 1;</a:t>
            </a:r>
          </a:p>
          <a:p>
            <a:pPr lvl="2" eaLnBrk="1" hangingPunct="1"/>
            <a:r>
              <a:rPr lang="en-US" b="1" dirty="0">
                <a:latin typeface="Courier New" pitchFamily="49" charset="0"/>
              </a:rPr>
              <a:t>a k</a:t>
            </a:r>
            <a:r>
              <a:rPr lang="hu-HU" b="1" dirty="0">
                <a:latin typeface="Courier New" pitchFamily="49" charset="0"/>
              </a:rPr>
              <a:t>ész textúra sima textúrázással felrakható</a:t>
            </a:r>
            <a:endParaRPr lang="en-US" b="1" dirty="0">
              <a:latin typeface="Courier New" pitchFamily="49" charset="0"/>
            </a:endParaRPr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152400" y="914400"/>
            <a:ext cx="3505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59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Hajtásélek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57830" t="17344" r="17409" b="46679"/>
          <a:stretch>
            <a:fillRect/>
          </a:stretch>
        </p:blipFill>
        <p:spPr bwMode="auto">
          <a:xfrm>
            <a:off x="1691680" y="1412776"/>
            <a:ext cx="6082192" cy="4968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177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Sziluettélek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Nem a háromszögek élein futnak</a:t>
            </a:r>
          </a:p>
          <a:p>
            <a:pPr lvl="1"/>
            <a:r>
              <a:rPr lang="hu-HU" dirty="0"/>
              <a:t>Olyan háromszögek keresése, melyek </a:t>
            </a:r>
            <a:r>
              <a:rPr lang="hu-HU" dirty="0" err="1"/>
              <a:t>vertexei</a:t>
            </a:r>
            <a:r>
              <a:rPr lang="hu-HU" dirty="0"/>
              <a:t> között vannak láthatóak és nem láthatóak is</a:t>
            </a:r>
          </a:p>
          <a:p>
            <a:r>
              <a:rPr lang="hu-HU" dirty="0" err="1"/>
              <a:t>Spline</a:t>
            </a:r>
            <a:r>
              <a:rPr lang="hu-HU" dirty="0"/>
              <a:t> illesztése kontrolpontokra</a:t>
            </a:r>
          </a:p>
          <a:p>
            <a:pPr lvl="1"/>
            <a:r>
              <a:rPr lang="hu-HU" dirty="0"/>
              <a:t>Egyszerű súlyozással a láthatóság alapján megkaphatóak a kontrolpontok</a:t>
            </a:r>
          </a:p>
          <a:p>
            <a:r>
              <a:rPr lang="hu-HU" dirty="0" err="1"/>
              <a:t>Spline</a:t>
            </a:r>
            <a:r>
              <a:rPr lang="hu-HU" dirty="0"/>
              <a:t> kihúzása négyszöglapokká </a:t>
            </a:r>
            <a:r>
              <a:rPr lang="hu-HU" dirty="0" err="1"/>
              <a:t>geometry</a:t>
            </a:r>
            <a:r>
              <a:rPr lang="hu-HU" dirty="0"/>
              <a:t> </a:t>
            </a:r>
            <a:r>
              <a:rPr lang="hu-HU" dirty="0" err="1"/>
              <a:t>shaderben</a:t>
            </a:r>
            <a:endParaRPr lang="hu-HU" dirty="0"/>
          </a:p>
          <a:p>
            <a:pPr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85623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/>
              <a:t>Lokalitási probléma</a:t>
            </a: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/>
              <a:t>Mi van ha nem-lokális fényjelenségeket is meg akarunk jeleníteni?</a:t>
            </a:r>
          </a:p>
          <a:p>
            <a:pPr lvl="1" eaLnBrk="1" hangingPunct="1"/>
            <a:r>
              <a:rPr lang="hu-HU"/>
              <a:t>árnyékok</a:t>
            </a:r>
          </a:p>
          <a:p>
            <a:pPr lvl="1" eaLnBrk="1" hangingPunct="1"/>
            <a:r>
              <a:rPr lang="hu-HU"/>
              <a:t>visszavert környezeti fény</a:t>
            </a:r>
          </a:p>
          <a:p>
            <a:pPr lvl="2" eaLnBrk="1" hangingPunct="1"/>
            <a:r>
              <a:rPr lang="hu-HU"/>
              <a:t>tökéletes visszaverődés</a:t>
            </a:r>
          </a:p>
          <a:p>
            <a:pPr lvl="2" eaLnBrk="1" hangingPunct="1"/>
            <a:r>
              <a:rPr lang="hu-HU"/>
              <a:t>diffúz</a:t>
            </a:r>
            <a:r>
              <a:rPr lang="en-US"/>
              <a:t> vagy f</a:t>
            </a:r>
            <a:r>
              <a:rPr lang="hu-HU"/>
              <a:t>ényes visszaverődés</a:t>
            </a:r>
          </a:p>
          <a:p>
            <a:pPr lvl="1" eaLnBrk="1" hangingPunct="1"/>
            <a:r>
              <a:rPr lang="hu-HU"/>
              <a:t>közvetett megvilágítás</a:t>
            </a:r>
          </a:p>
          <a:p>
            <a:pPr lvl="2" eaLnBrk="1" hangingPunct="1"/>
            <a:r>
              <a:rPr lang="hu-HU"/>
              <a:t>color bleeding</a:t>
            </a:r>
          </a:p>
          <a:p>
            <a:pPr lvl="1" eaLnBrk="1" hangingPunct="1"/>
            <a:r>
              <a:rPr lang="hu-HU"/>
              <a:t>kausztikus fényjelenségek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7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Sziluettélek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 l="24624" t="26204" r="20033" b="10797"/>
          <a:stretch>
            <a:fillRect/>
          </a:stretch>
        </p:blipFill>
        <p:spPr bwMode="auto">
          <a:xfrm>
            <a:off x="899592" y="1700808"/>
            <a:ext cx="7313312" cy="4680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736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Eredmény</a:t>
            </a:r>
            <a:endParaRPr lang="en-US" dirty="0"/>
          </a:p>
        </p:txBody>
      </p:sp>
      <p:pic>
        <p:nvPicPr>
          <p:cNvPr id="31746" name="Picture 2" descr="H:\1_Outline_Pics\10.bmp"/>
          <p:cNvPicPr>
            <a:picLocks noChangeAspect="1" noChangeArrowheads="1"/>
          </p:cNvPicPr>
          <p:nvPr/>
        </p:nvPicPr>
        <p:blipFill>
          <a:blip r:embed="rId2" cstate="print"/>
          <a:srcRect l="34199" t="4762" r="37354" b="2729"/>
          <a:stretch>
            <a:fillRect/>
          </a:stretch>
        </p:blipFill>
        <p:spPr bwMode="auto">
          <a:xfrm>
            <a:off x="6660232" y="1354635"/>
            <a:ext cx="2106040" cy="4896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747" name="Picture 3" descr="H:\1_Outline_Pics\1.bmp"/>
          <p:cNvPicPr>
            <a:picLocks noChangeAspect="1" noChangeArrowheads="1"/>
          </p:cNvPicPr>
          <p:nvPr/>
        </p:nvPicPr>
        <p:blipFill>
          <a:blip r:embed="rId3" cstate="print"/>
          <a:srcRect l="22139" t="5279" r="35901" b="2212"/>
          <a:stretch>
            <a:fillRect/>
          </a:stretch>
        </p:blipFill>
        <p:spPr bwMode="auto">
          <a:xfrm>
            <a:off x="323528" y="1354635"/>
            <a:ext cx="3106410" cy="48965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749" name="Picture 5" descr="H:\1_Outline_Pics\white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354635"/>
            <a:ext cx="2738097" cy="4882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205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Oval 3"/>
          <p:cNvSpPr>
            <a:spLocks noChangeArrowheads="1"/>
          </p:cNvSpPr>
          <p:nvPr/>
        </p:nvSpPr>
        <p:spPr bwMode="auto">
          <a:xfrm>
            <a:off x="2544763" y="1954213"/>
            <a:ext cx="1555750" cy="841375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29" name="Oval 4"/>
          <p:cNvSpPr>
            <a:spLocks noChangeArrowheads="1"/>
          </p:cNvSpPr>
          <p:nvPr/>
        </p:nvSpPr>
        <p:spPr bwMode="auto">
          <a:xfrm>
            <a:off x="4830763" y="3097213"/>
            <a:ext cx="1260475" cy="808037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39988"/>
              </p:ext>
            </p:extLst>
          </p:nvPr>
        </p:nvGraphicFramePr>
        <p:xfrm>
          <a:off x="7235825" y="3681413"/>
          <a:ext cx="1122363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Klip" r:id="rId2" imgW="2478240" imgH="4461120" progId="">
                  <p:embed/>
                </p:oleObj>
              </mc:Choice>
              <mc:Fallback>
                <p:oleObj name="Klip" r:id="rId2" imgW="2478240" imgH="446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3681413"/>
                        <a:ext cx="1122363" cy="183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6"/>
          <p:cNvSpPr>
            <a:spLocks noChangeShapeType="1"/>
          </p:cNvSpPr>
          <p:nvPr/>
        </p:nvSpPr>
        <p:spPr bwMode="auto">
          <a:xfrm flipH="1">
            <a:off x="1477963" y="2792413"/>
            <a:ext cx="175260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2090738" y="2578100"/>
            <a:ext cx="0" cy="1747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57200" y="2819400"/>
            <a:ext cx="906463" cy="979488"/>
            <a:chOff x="197" y="1687"/>
            <a:chExt cx="805" cy="868"/>
          </a:xfrm>
        </p:grpSpPr>
        <p:sp>
          <p:nvSpPr>
            <p:cNvPr id="1046" name="Line 9"/>
            <p:cNvSpPr>
              <a:spLocks noChangeShapeType="1"/>
            </p:cNvSpPr>
            <p:nvPr/>
          </p:nvSpPr>
          <p:spPr bwMode="auto">
            <a:xfrm flipV="1">
              <a:off x="197" y="1877"/>
              <a:ext cx="606" cy="2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47" name="Line 10"/>
            <p:cNvSpPr>
              <a:spLocks noChangeShapeType="1"/>
            </p:cNvSpPr>
            <p:nvPr/>
          </p:nvSpPr>
          <p:spPr bwMode="auto">
            <a:xfrm>
              <a:off x="197" y="2131"/>
              <a:ext cx="606" cy="2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48" name="Oval 11"/>
            <p:cNvSpPr>
              <a:spLocks noChangeArrowheads="1"/>
            </p:cNvSpPr>
            <p:nvPr/>
          </p:nvSpPr>
          <p:spPr bwMode="auto">
            <a:xfrm>
              <a:off x="663" y="1920"/>
              <a:ext cx="187" cy="4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49" name="Oval 12"/>
            <p:cNvSpPr>
              <a:spLocks noChangeArrowheads="1"/>
            </p:cNvSpPr>
            <p:nvPr/>
          </p:nvSpPr>
          <p:spPr bwMode="auto">
            <a:xfrm>
              <a:off x="757" y="2005"/>
              <a:ext cx="93" cy="2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0" name="Freeform 13"/>
            <p:cNvSpPr>
              <a:spLocks/>
            </p:cNvSpPr>
            <p:nvPr/>
          </p:nvSpPr>
          <p:spPr bwMode="auto">
            <a:xfrm>
              <a:off x="757" y="1708"/>
              <a:ext cx="140" cy="169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1" name="Freeform 14"/>
            <p:cNvSpPr>
              <a:spLocks/>
            </p:cNvSpPr>
            <p:nvPr/>
          </p:nvSpPr>
          <p:spPr bwMode="auto">
            <a:xfrm>
              <a:off x="803" y="1740"/>
              <a:ext cx="186" cy="137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2" name="Freeform 15"/>
            <p:cNvSpPr>
              <a:spLocks/>
            </p:cNvSpPr>
            <p:nvPr/>
          </p:nvSpPr>
          <p:spPr bwMode="auto">
            <a:xfrm>
              <a:off x="757" y="2343"/>
              <a:ext cx="245" cy="128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3" name="Freeform 16"/>
            <p:cNvSpPr>
              <a:spLocks/>
            </p:cNvSpPr>
            <p:nvPr/>
          </p:nvSpPr>
          <p:spPr bwMode="auto">
            <a:xfrm>
              <a:off x="757" y="2343"/>
              <a:ext cx="140" cy="212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4" name="Freeform 17"/>
            <p:cNvSpPr>
              <a:spLocks/>
            </p:cNvSpPr>
            <p:nvPr/>
          </p:nvSpPr>
          <p:spPr bwMode="auto">
            <a:xfrm>
              <a:off x="757" y="2343"/>
              <a:ext cx="46" cy="212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1055" name="Freeform 18"/>
            <p:cNvSpPr>
              <a:spLocks/>
            </p:cNvSpPr>
            <p:nvPr/>
          </p:nvSpPr>
          <p:spPr bwMode="auto">
            <a:xfrm>
              <a:off x="780" y="1687"/>
              <a:ext cx="51" cy="190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sp>
        <p:nvSpPr>
          <p:cNvPr id="1033" name="Line 19"/>
          <p:cNvSpPr>
            <a:spLocks noChangeShapeType="1"/>
          </p:cNvSpPr>
          <p:nvPr/>
        </p:nvSpPr>
        <p:spPr bwMode="auto">
          <a:xfrm>
            <a:off x="1941513" y="2914650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4" name="Line 20"/>
          <p:cNvSpPr>
            <a:spLocks noChangeShapeType="1"/>
          </p:cNvSpPr>
          <p:nvPr/>
        </p:nvSpPr>
        <p:spPr bwMode="auto">
          <a:xfrm>
            <a:off x="1941513" y="331628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5" name="Text Box 21"/>
          <p:cNvSpPr txBox="1">
            <a:spLocks noChangeArrowheads="1"/>
          </p:cNvSpPr>
          <p:nvPr/>
        </p:nvSpPr>
        <p:spPr bwMode="auto">
          <a:xfrm>
            <a:off x="1573213" y="2106613"/>
            <a:ext cx="72487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Whipsmart" panose="020B0502030203050204" pitchFamily="34" charset="0"/>
              </a:rPr>
              <a:t>pixel</a:t>
            </a:r>
          </a:p>
        </p:txBody>
      </p:sp>
      <p:sp>
        <p:nvSpPr>
          <p:cNvPr id="1036" name="Line 22"/>
          <p:cNvSpPr>
            <a:spLocks noChangeShapeType="1"/>
          </p:cNvSpPr>
          <p:nvPr/>
        </p:nvSpPr>
        <p:spPr bwMode="auto">
          <a:xfrm flipH="1" flipV="1">
            <a:off x="6048375" y="3716338"/>
            <a:ext cx="1187450" cy="360362"/>
          </a:xfrm>
          <a:prstGeom prst="line">
            <a:avLst/>
          </a:prstGeom>
          <a:noFill/>
          <a:ln w="762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7" name="Line 23"/>
          <p:cNvSpPr>
            <a:spLocks noChangeShapeType="1"/>
          </p:cNvSpPr>
          <p:nvPr/>
        </p:nvSpPr>
        <p:spPr bwMode="auto">
          <a:xfrm flipH="1" flipV="1">
            <a:off x="3240088" y="2816225"/>
            <a:ext cx="3995737" cy="1260475"/>
          </a:xfrm>
          <a:prstGeom prst="line">
            <a:avLst/>
          </a:prstGeom>
          <a:noFill/>
          <a:ln w="508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38" name="Text Box 24"/>
          <p:cNvSpPr txBox="1">
            <a:spLocks noChangeArrowheads="1"/>
          </p:cNvSpPr>
          <p:nvPr/>
        </p:nvSpPr>
        <p:spPr bwMode="auto">
          <a:xfrm>
            <a:off x="4572000" y="3933825"/>
            <a:ext cx="1462260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Whipsmart" panose="020B0502030203050204" pitchFamily="34" charset="0"/>
              </a:rPr>
              <a:t>árnyékvető</a:t>
            </a:r>
          </a:p>
        </p:txBody>
      </p:sp>
      <p:sp>
        <p:nvSpPr>
          <p:cNvPr id="1039" name="Text Box 25"/>
          <p:cNvSpPr txBox="1">
            <a:spLocks noChangeArrowheads="1"/>
          </p:cNvSpPr>
          <p:nvPr/>
        </p:nvSpPr>
        <p:spPr bwMode="auto">
          <a:xfrm>
            <a:off x="2195513" y="3068638"/>
            <a:ext cx="185896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Whipsmart" panose="020B0502030203050204" pitchFamily="34" charset="0"/>
              </a:rPr>
              <a:t>árnyékfogadó</a:t>
            </a:r>
          </a:p>
        </p:txBody>
      </p:sp>
      <p:sp>
        <p:nvSpPr>
          <p:cNvPr id="1040" name="Rectangle 26"/>
          <p:cNvSpPr>
            <a:spLocks noChangeArrowheads="1"/>
          </p:cNvSpPr>
          <p:nvPr/>
        </p:nvSpPr>
        <p:spPr bwMode="auto">
          <a:xfrm>
            <a:off x="1066800" y="4365625"/>
            <a:ext cx="7543800" cy="11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nem lokális döntés</a:t>
            </a:r>
            <a:endParaRPr lang="en-US" sz="32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a színtér geometriájától függ</a:t>
            </a:r>
            <a:endParaRPr lang="en-US" sz="2800" dirty="0">
              <a:latin typeface="Whipsmart" panose="020B0502030203050204" pitchFamily="34" charset="0"/>
            </a:endParaRPr>
          </a:p>
        </p:txBody>
      </p:sp>
      <p:sp>
        <p:nvSpPr>
          <p:cNvPr id="1041" name="AutoShape 27"/>
          <p:cNvSpPr>
            <a:spLocks noChangeArrowheads="1"/>
          </p:cNvSpPr>
          <p:nvPr/>
        </p:nvSpPr>
        <p:spPr bwMode="auto">
          <a:xfrm rot="3306624">
            <a:off x="4392613" y="5481638"/>
            <a:ext cx="863600" cy="6477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42" name="AutoShape 28"/>
          <p:cNvSpPr>
            <a:spLocks noChangeArrowheads="1"/>
          </p:cNvSpPr>
          <p:nvPr/>
        </p:nvSpPr>
        <p:spPr bwMode="auto">
          <a:xfrm rot="7445586">
            <a:off x="3492500" y="5481638"/>
            <a:ext cx="863600" cy="6477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043" name="Rectangle 29"/>
          <p:cNvSpPr>
            <a:spLocks noChangeArrowheads="1"/>
          </p:cNvSpPr>
          <p:nvPr/>
        </p:nvSpPr>
        <p:spPr bwMode="auto">
          <a:xfrm>
            <a:off x="503238" y="5481638"/>
            <a:ext cx="3794125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hu-HU" sz="3200">
                <a:latin typeface="Whipsmart" panose="020B0502030203050204" pitchFamily="34" charset="0"/>
              </a:rPr>
              <a:t>obje</a:t>
            </a:r>
            <a:r>
              <a:rPr lang="en-US" sz="3200">
                <a:latin typeface="Whipsmart" panose="020B0502030203050204" pitchFamily="34" charset="0"/>
              </a:rPr>
              <a:t>k</a:t>
            </a:r>
            <a:r>
              <a:rPr lang="hu-HU" sz="3200">
                <a:latin typeface="Whipsmart" panose="020B0502030203050204" pitchFamily="34" charset="0"/>
              </a:rPr>
              <a:t>tumtér</a:t>
            </a:r>
            <a:endParaRPr lang="en-US" sz="3200">
              <a:latin typeface="Whipsmart" panose="020B050203020305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Font typeface="Arial" charset="0"/>
              <a:buChar char="–"/>
            </a:pPr>
            <a:r>
              <a:rPr lang="en-US" sz="2800">
                <a:latin typeface="Whipsmart" panose="020B0502030203050204" pitchFamily="34" charset="0"/>
              </a:rPr>
              <a:t>shadow volumes</a:t>
            </a:r>
          </a:p>
        </p:txBody>
      </p:sp>
      <p:sp>
        <p:nvSpPr>
          <p:cNvPr id="1044" name="Rectangle 30"/>
          <p:cNvSpPr>
            <a:spLocks noChangeArrowheads="1"/>
          </p:cNvSpPr>
          <p:nvPr/>
        </p:nvSpPr>
        <p:spPr bwMode="auto">
          <a:xfrm>
            <a:off x="4876800" y="5481638"/>
            <a:ext cx="4191000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hu-HU" sz="3200">
                <a:latin typeface="Whipsmart" panose="020B0502030203050204" pitchFamily="34" charset="0"/>
              </a:rPr>
              <a:t>   képtér</a:t>
            </a:r>
            <a:endParaRPr lang="en-US" sz="3200">
              <a:latin typeface="Whipsmart" panose="020B0502030203050204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Font typeface="Arial" charset="0"/>
              <a:buChar char="–"/>
            </a:pPr>
            <a:r>
              <a:rPr lang="hu-HU" sz="2800">
                <a:latin typeface="Whipsmart" panose="020B0502030203050204" pitchFamily="34" charset="0"/>
              </a:rPr>
              <a:t>depth </a:t>
            </a:r>
            <a:r>
              <a:rPr lang="en-US" sz="2800">
                <a:latin typeface="Whipsmart" panose="020B0502030203050204" pitchFamily="34" charset="0"/>
              </a:rPr>
              <a:t>shadow maps</a:t>
            </a:r>
          </a:p>
        </p:txBody>
      </p:sp>
      <p:sp>
        <p:nvSpPr>
          <p:cNvPr id="151583" name="AutoShape 31"/>
          <p:cNvSpPr>
            <a:spLocks noChangeArrowheads="1"/>
          </p:cNvSpPr>
          <p:nvPr/>
        </p:nvSpPr>
        <p:spPr bwMode="auto">
          <a:xfrm rot="-4323230">
            <a:off x="2393950" y="206376"/>
            <a:ext cx="1692275" cy="5111750"/>
          </a:xfrm>
          <a:custGeom>
            <a:avLst/>
            <a:gdLst>
              <a:gd name="T0" fmla="*/ 1471339 w 21600"/>
              <a:gd name="T1" fmla="*/ 2555875 h 21600"/>
              <a:gd name="T2" fmla="*/ 846138 w 21600"/>
              <a:gd name="T3" fmla="*/ 5111750 h 21600"/>
              <a:gd name="T4" fmla="*/ 220936 w 21600"/>
              <a:gd name="T5" fmla="*/ 2555875 h 21600"/>
              <a:gd name="T6" fmla="*/ 846138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620 w 21600"/>
              <a:gd name="T13" fmla="*/ 4620 h 21600"/>
              <a:gd name="T14" fmla="*/ 16980 w 21600"/>
              <a:gd name="T15" fmla="*/ 1698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640" y="21600"/>
                </a:lnTo>
                <a:lnTo>
                  <a:pt x="1596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Árnyékok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1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83" grpId="0" animBg="1"/>
      <p:bldP spid="15158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hu-HU"/>
              <a:t>Shadow map</a:t>
            </a: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/>
              <a:t>1. menet</a:t>
            </a:r>
          </a:p>
          <a:p>
            <a:pPr lvl="1" eaLnBrk="1" hangingPunct="1"/>
            <a:r>
              <a:rPr lang="hu-HU"/>
              <a:t>a fényforrásból lefényképezzük a színteret</a:t>
            </a:r>
          </a:p>
          <a:p>
            <a:pPr lvl="1" eaLnBrk="1" hangingPunct="1"/>
            <a:r>
              <a:rPr lang="hu-HU"/>
              <a:t>a pixel shader az árnyalt pont távolságát írja ki a fényforrástól</a:t>
            </a:r>
          </a:p>
          <a:p>
            <a:pPr lvl="1" eaLnBrk="1" hangingPunct="1"/>
            <a:r>
              <a:rPr lang="hu-HU"/>
              <a:t>textúrában tároljuk az eredményt</a:t>
            </a:r>
          </a:p>
          <a:p>
            <a:pPr eaLnBrk="1" hangingPunct="1"/>
            <a:r>
              <a:rPr lang="hu-HU"/>
              <a:t>2. menet</a:t>
            </a:r>
          </a:p>
          <a:p>
            <a:pPr lvl="1" eaLnBrk="1" hangingPunct="1"/>
            <a:r>
              <a:rPr lang="hu-HU"/>
              <a:t>képernyőre rajzolunk</a:t>
            </a:r>
          </a:p>
          <a:p>
            <a:pPr lvl="1" eaLnBrk="1" hangingPunct="1"/>
            <a:r>
              <a:rPr lang="hu-HU"/>
              <a:t>a pixel shader kiszámolja az árnyalt pont távolságát és összeveti a textúrában tárolttal</a:t>
            </a:r>
          </a:p>
          <a:p>
            <a:pPr lvl="1" eaLnBrk="1" hangingPunct="1"/>
            <a:r>
              <a:rPr lang="hu-HU"/>
              <a:t>ennek függvényében veszi figyelembe a fényt</a:t>
            </a:r>
            <a:endParaRPr lang="en-US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381000" y="944563"/>
            <a:ext cx="3505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03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1066800" y="1981200"/>
            <a:ext cx="7543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 </a:t>
            </a:r>
            <a:r>
              <a:rPr lang="en-US" sz="3200" dirty="0" err="1"/>
              <a:t>sz</a:t>
            </a:r>
            <a:r>
              <a:rPr lang="hu-HU" sz="3200" dirty="0"/>
              <a:t>íntér-geometria mintavételezett reprezentációja</a:t>
            </a:r>
            <a:endParaRPr lang="en-US" sz="32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142875" y="4437063"/>
          <a:ext cx="63658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Klip" r:id="rId2" imgW="2478240" imgH="4461120" progId="">
                  <p:embed/>
                </p:oleObj>
              </mc:Choice>
              <mc:Fallback>
                <p:oleObj name="Klip" r:id="rId2" imgW="2478240" imgH="446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4437063"/>
                        <a:ext cx="636588" cy="1039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Line 5"/>
          <p:cNvSpPr>
            <a:spLocks noChangeShapeType="1"/>
          </p:cNvSpPr>
          <p:nvPr/>
        </p:nvSpPr>
        <p:spPr bwMode="auto">
          <a:xfrm>
            <a:off x="3348038" y="4078288"/>
            <a:ext cx="0" cy="1747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3198813" y="447357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3198813" y="48339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2895600" y="3394075"/>
            <a:ext cx="94456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Times New Roman" pitchFamily="18" charset="0"/>
              </a:rPr>
              <a:t>térkép</a:t>
            </a:r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3203575" y="515778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3203575" y="54816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3203575" y="414972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>
            <a:off x="3203575" y="5770563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1690688" y="5984875"/>
            <a:ext cx="2803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hu-HU" sz="2400">
                <a:latin typeface="Times New Roman" pitchFamily="18" charset="0"/>
              </a:rPr>
              <a:t>távolság a </a:t>
            </a:r>
            <a:r>
              <a:rPr lang="en-US" sz="2400">
                <a:latin typeface="Times New Roman" pitchFamily="18" charset="0"/>
              </a:rPr>
              <a:t>lexel</a:t>
            </a:r>
            <a:r>
              <a:rPr lang="hu-HU" sz="2400">
                <a:latin typeface="Times New Roman" pitchFamily="18" charset="0"/>
              </a:rPr>
              <a:t>ekben</a:t>
            </a:r>
          </a:p>
        </p:txBody>
      </p:sp>
      <p:sp>
        <p:nvSpPr>
          <p:cNvPr id="2062" name="Freeform 14"/>
          <p:cNvSpPr>
            <a:spLocks/>
          </p:cNvSpPr>
          <p:nvPr/>
        </p:nvSpPr>
        <p:spPr bwMode="auto">
          <a:xfrm>
            <a:off x="4714875" y="3681413"/>
            <a:ext cx="1871663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3" name="Line 15"/>
          <p:cNvSpPr>
            <a:spLocks noChangeShapeType="1"/>
          </p:cNvSpPr>
          <p:nvPr/>
        </p:nvSpPr>
        <p:spPr bwMode="auto">
          <a:xfrm>
            <a:off x="501650" y="4833938"/>
            <a:ext cx="5832475" cy="1582737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4" name="Oval 16"/>
          <p:cNvSpPr>
            <a:spLocks noChangeArrowheads="1"/>
          </p:cNvSpPr>
          <p:nvPr/>
        </p:nvSpPr>
        <p:spPr bwMode="auto">
          <a:xfrm>
            <a:off x="5002213" y="38608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5" name="Oval 17"/>
          <p:cNvSpPr>
            <a:spLocks noChangeArrowheads="1"/>
          </p:cNvSpPr>
          <p:nvPr/>
        </p:nvSpPr>
        <p:spPr bwMode="auto">
          <a:xfrm>
            <a:off x="5470525" y="440055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6" name="Oval 18"/>
          <p:cNvSpPr>
            <a:spLocks noChangeArrowheads="1"/>
          </p:cNvSpPr>
          <p:nvPr/>
        </p:nvSpPr>
        <p:spPr bwMode="auto">
          <a:xfrm>
            <a:off x="4714875" y="490537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7" name="Oval 19"/>
          <p:cNvSpPr>
            <a:spLocks noChangeArrowheads="1"/>
          </p:cNvSpPr>
          <p:nvPr/>
        </p:nvSpPr>
        <p:spPr bwMode="auto">
          <a:xfrm>
            <a:off x="4641850" y="5373688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8" name="Line 20"/>
          <p:cNvSpPr>
            <a:spLocks noChangeShapeType="1"/>
          </p:cNvSpPr>
          <p:nvPr/>
        </p:nvSpPr>
        <p:spPr bwMode="auto">
          <a:xfrm flipV="1">
            <a:off x="538163" y="3933825"/>
            <a:ext cx="4572000" cy="90011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Line 21"/>
          <p:cNvSpPr>
            <a:spLocks noChangeShapeType="1"/>
          </p:cNvSpPr>
          <p:nvPr/>
        </p:nvSpPr>
        <p:spPr bwMode="auto">
          <a:xfrm flipV="1">
            <a:off x="538163" y="4473575"/>
            <a:ext cx="5076825" cy="3603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0" name="Line 22"/>
          <p:cNvSpPr>
            <a:spLocks noChangeShapeType="1"/>
          </p:cNvSpPr>
          <p:nvPr/>
        </p:nvSpPr>
        <p:spPr bwMode="auto">
          <a:xfrm>
            <a:off x="501650" y="4868863"/>
            <a:ext cx="4321175" cy="144462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1" name="Line 23"/>
          <p:cNvSpPr>
            <a:spLocks noChangeShapeType="1"/>
          </p:cNvSpPr>
          <p:nvPr/>
        </p:nvSpPr>
        <p:spPr bwMode="auto">
          <a:xfrm>
            <a:off x="538163" y="4868863"/>
            <a:ext cx="4211637" cy="612775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72" name="Freeform 24"/>
          <p:cNvSpPr>
            <a:spLocks/>
          </p:cNvSpPr>
          <p:nvPr/>
        </p:nvSpPr>
        <p:spPr bwMode="auto">
          <a:xfrm rot="10800000">
            <a:off x="7272338" y="3608388"/>
            <a:ext cx="1871662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580063" y="2347913"/>
            <a:ext cx="2376487" cy="1728787"/>
            <a:chOff x="3515" y="1479"/>
            <a:chExt cx="1497" cy="1089"/>
          </a:xfrm>
        </p:grpSpPr>
        <p:grpSp>
          <p:nvGrpSpPr>
            <p:cNvPr id="3" name="Group 26"/>
            <p:cNvGrpSpPr>
              <a:grpSpLocks/>
            </p:cNvGrpSpPr>
            <p:nvPr/>
          </p:nvGrpSpPr>
          <p:grpSpPr bwMode="auto">
            <a:xfrm rot="2038696">
              <a:off x="3515" y="1479"/>
              <a:ext cx="571" cy="617"/>
              <a:chOff x="197" y="1687"/>
              <a:chExt cx="805" cy="868"/>
            </a:xfrm>
          </p:grpSpPr>
          <p:sp>
            <p:nvSpPr>
              <p:cNvPr id="2094" name="Line 27"/>
              <p:cNvSpPr>
                <a:spLocks noChangeShapeType="1"/>
              </p:cNvSpPr>
              <p:nvPr/>
            </p:nvSpPr>
            <p:spPr bwMode="auto">
              <a:xfrm flipV="1">
                <a:off x="197" y="1877"/>
                <a:ext cx="606" cy="2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5" name="Line 28"/>
              <p:cNvSpPr>
                <a:spLocks noChangeShapeType="1"/>
              </p:cNvSpPr>
              <p:nvPr/>
            </p:nvSpPr>
            <p:spPr bwMode="auto">
              <a:xfrm>
                <a:off x="197" y="2131"/>
                <a:ext cx="606" cy="25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6" name="Oval 29"/>
              <p:cNvSpPr>
                <a:spLocks noChangeArrowheads="1"/>
              </p:cNvSpPr>
              <p:nvPr/>
            </p:nvSpPr>
            <p:spPr bwMode="auto">
              <a:xfrm>
                <a:off x="663" y="1920"/>
                <a:ext cx="187" cy="423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7" name="Oval 30"/>
              <p:cNvSpPr>
                <a:spLocks noChangeArrowheads="1"/>
              </p:cNvSpPr>
              <p:nvPr/>
            </p:nvSpPr>
            <p:spPr bwMode="auto">
              <a:xfrm>
                <a:off x="757" y="2005"/>
                <a:ext cx="93" cy="254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8" name="Freeform 31"/>
              <p:cNvSpPr>
                <a:spLocks/>
              </p:cNvSpPr>
              <p:nvPr/>
            </p:nvSpPr>
            <p:spPr bwMode="auto">
              <a:xfrm>
                <a:off x="757" y="1708"/>
                <a:ext cx="140" cy="169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9" name="Freeform 32"/>
              <p:cNvSpPr>
                <a:spLocks/>
              </p:cNvSpPr>
              <p:nvPr/>
            </p:nvSpPr>
            <p:spPr bwMode="auto">
              <a:xfrm>
                <a:off x="803" y="1740"/>
                <a:ext cx="186" cy="137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0" name="Freeform 33"/>
              <p:cNvSpPr>
                <a:spLocks/>
              </p:cNvSpPr>
              <p:nvPr/>
            </p:nvSpPr>
            <p:spPr bwMode="auto">
              <a:xfrm>
                <a:off x="757" y="2343"/>
                <a:ext cx="245" cy="128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1" name="Freeform 34"/>
              <p:cNvSpPr>
                <a:spLocks/>
              </p:cNvSpPr>
              <p:nvPr/>
            </p:nvSpPr>
            <p:spPr bwMode="auto">
              <a:xfrm>
                <a:off x="757" y="2343"/>
                <a:ext cx="140" cy="212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2" name="Freeform 35"/>
              <p:cNvSpPr>
                <a:spLocks/>
              </p:cNvSpPr>
              <p:nvPr/>
            </p:nvSpPr>
            <p:spPr bwMode="auto">
              <a:xfrm>
                <a:off x="757" y="2343"/>
                <a:ext cx="46" cy="212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3" name="Freeform 36"/>
              <p:cNvSpPr>
                <a:spLocks/>
              </p:cNvSpPr>
              <p:nvPr/>
            </p:nvSpPr>
            <p:spPr bwMode="auto">
              <a:xfrm>
                <a:off x="780" y="1687"/>
                <a:ext cx="51" cy="190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37"/>
            <p:cNvGrpSpPr>
              <a:grpSpLocks/>
            </p:cNvGrpSpPr>
            <p:nvPr/>
          </p:nvGrpSpPr>
          <p:grpSpPr bwMode="auto">
            <a:xfrm>
              <a:off x="4037" y="1638"/>
              <a:ext cx="975" cy="930"/>
              <a:chOff x="4037" y="1638"/>
              <a:chExt cx="975" cy="930"/>
            </a:xfrm>
          </p:grpSpPr>
          <p:sp>
            <p:nvSpPr>
              <p:cNvPr id="2089" name="Line 38"/>
              <p:cNvSpPr>
                <a:spLocks noChangeShapeType="1"/>
              </p:cNvSpPr>
              <p:nvPr/>
            </p:nvSpPr>
            <p:spPr bwMode="auto">
              <a:xfrm flipH="1">
                <a:off x="4218" y="1638"/>
                <a:ext cx="567" cy="83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0" name="Line 39"/>
              <p:cNvSpPr>
                <a:spLocks noChangeShapeType="1"/>
              </p:cNvSpPr>
              <p:nvPr/>
            </p:nvSpPr>
            <p:spPr bwMode="auto">
              <a:xfrm>
                <a:off x="4377" y="2069"/>
                <a:ext cx="159" cy="11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1" name="Line 40"/>
              <p:cNvSpPr>
                <a:spLocks noChangeShapeType="1"/>
              </p:cNvSpPr>
              <p:nvPr/>
            </p:nvSpPr>
            <p:spPr bwMode="auto">
              <a:xfrm>
                <a:off x="4218" y="2250"/>
                <a:ext cx="187" cy="11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2" name="Text Box 41"/>
              <p:cNvSpPr txBox="1">
                <a:spLocks noChangeArrowheads="1"/>
              </p:cNvSpPr>
              <p:nvPr/>
            </p:nvSpPr>
            <p:spPr bwMode="auto">
              <a:xfrm>
                <a:off x="4513" y="1638"/>
                <a:ext cx="499" cy="28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hu-HU" sz="2400">
                    <a:latin typeface="Times New Roman" pitchFamily="18" charset="0"/>
                  </a:rPr>
                  <a:t>pixel</a:t>
                </a:r>
              </a:p>
            </p:txBody>
          </p:sp>
          <p:sp>
            <p:nvSpPr>
              <p:cNvPr id="2093" name="Line 42"/>
              <p:cNvSpPr>
                <a:spLocks noChangeShapeType="1"/>
              </p:cNvSpPr>
              <p:nvPr/>
            </p:nvSpPr>
            <p:spPr bwMode="auto">
              <a:xfrm flipH="1" flipV="1">
                <a:off x="4037" y="1956"/>
                <a:ext cx="839" cy="61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3348038" y="4040188"/>
            <a:ext cx="4572000" cy="504825"/>
            <a:chOff x="2109" y="2545"/>
            <a:chExt cx="2880" cy="318"/>
          </a:xfrm>
        </p:grpSpPr>
        <p:sp>
          <p:nvSpPr>
            <p:cNvPr id="2085" name="Oval 44"/>
            <p:cNvSpPr>
              <a:spLocks noChangeArrowheads="1"/>
            </p:cNvSpPr>
            <p:nvPr/>
          </p:nvSpPr>
          <p:spPr bwMode="auto">
            <a:xfrm>
              <a:off x="4853" y="2545"/>
              <a:ext cx="136" cy="13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6" name="Line 45"/>
            <p:cNvSpPr>
              <a:spLocks noChangeShapeType="1"/>
            </p:cNvSpPr>
            <p:nvPr/>
          </p:nvSpPr>
          <p:spPr bwMode="auto">
            <a:xfrm flipH="1">
              <a:off x="2109" y="2614"/>
              <a:ext cx="2812" cy="249"/>
            </a:xfrm>
            <a:prstGeom prst="line">
              <a:avLst/>
            </a:prstGeom>
            <a:noFill/>
            <a:ln w="50800">
              <a:solidFill>
                <a:srgbClr val="66FF33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46"/>
          <p:cNvGrpSpPr>
            <a:grpSpLocks/>
          </p:cNvGrpSpPr>
          <p:nvPr/>
        </p:nvGrpSpPr>
        <p:grpSpPr bwMode="auto">
          <a:xfrm>
            <a:off x="4716463" y="3681413"/>
            <a:ext cx="935037" cy="2087562"/>
            <a:chOff x="2971" y="2319"/>
            <a:chExt cx="589" cy="1315"/>
          </a:xfrm>
        </p:grpSpPr>
        <p:sp>
          <p:nvSpPr>
            <p:cNvPr id="2081" name="Line 47"/>
            <p:cNvSpPr>
              <a:spLocks noChangeShapeType="1"/>
            </p:cNvSpPr>
            <p:nvPr/>
          </p:nvSpPr>
          <p:spPr bwMode="auto">
            <a:xfrm flipH="1" flipV="1">
              <a:off x="3175" y="2319"/>
              <a:ext cx="91" cy="340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2" name="Line 48"/>
            <p:cNvSpPr>
              <a:spLocks noChangeShapeType="1"/>
            </p:cNvSpPr>
            <p:nvPr/>
          </p:nvSpPr>
          <p:spPr bwMode="auto">
            <a:xfrm flipH="1" flipV="1">
              <a:off x="3515" y="2614"/>
              <a:ext cx="45" cy="408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3" name="Line 49"/>
            <p:cNvSpPr>
              <a:spLocks noChangeShapeType="1"/>
            </p:cNvSpPr>
            <p:nvPr/>
          </p:nvSpPr>
          <p:spPr bwMode="auto">
            <a:xfrm flipV="1">
              <a:off x="3039" y="3045"/>
              <a:ext cx="0" cy="294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4" name="Line 50"/>
            <p:cNvSpPr>
              <a:spLocks noChangeShapeType="1"/>
            </p:cNvSpPr>
            <p:nvPr/>
          </p:nvSpPr>
          <p:spPr bwMode="auto">
            <a:xfrm flipV="1">
              <a:off x="2971" y="3339"/>
              <a:ext cx="45" cy="295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4751388" y="3968750"/>
            <a:ext cx="3457575" cy="2700338"/>
            <a:chOff x="2993" y="2500"/>
            <a:chExt cx="2178" cy="1701"/>
          </a:xfrm>
        </p:grpSpPr>
        <p:sp>
          <p:nvSpPr>
            <p:cNvPr id="2077" name="Line 52"/>
            <p:cNvSpPr>
              <a:spLocks noChangeShapeType="1"/>
            </p:cNvSpPr>
            <p:nvPr/>
          </p:nvSpPr>
          <p:spPr bwMode="auto">
            <a:xfrm flipH="1" flipV="1">
              <a:off x="3220" y="2500"/>
              <a:ext cx="318" cy="318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8" name="Line 53"/>
            <p:cNvSpPr>
              <a:spLocks noChangeShapeType="1"/>
            </p:cNvSpPr>
            <p:nvPr/>
          </p:nvSpPr>
          <p:spPr bwMode="auto">
            <a:xfrm flipV="1">
              <a:off x="3039" y="2818"/>
              <a:ext cx="499" cy="340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9" name="Line 54"/>
            <p:cNvSpPr>
              <a:spLocks noChangeShapeType="1"/>
            </p:cNvSpPr>
            <p:nvPr/>
          </p:nvSpPr>
          <p:spPr bwMode="auto">
            <a:xfrm flipV="1">
              <a:off x="2993" y="3158"/>
              <a:ext cx="46" cy="295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0" name="Line 55"/>
            <p:cNvSpPr>
              <a:spLocks noChangeShapeType="1"/>
            </p:cNvSpPr>
            <p:nvPr/>
          </p:nvSpPr>
          <p:spPr bwMode="auto">
            <a:xfrm flipH="1" flipV="1">
              <a:off x="2993" y="3453"/>
              <a:ext cx="2178" cy="748"/>
            </a:xfrm>
            <a:prstGeom prst="line">
              <a:avLst/>
            </a:prstGeom>
            <a:noFill/>
            <a:ln w="76200">
              <a:solidFill>
                <a:srgbClr val="00CCFF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Árnyék-leképezés – shadow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5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762000" y="152400"/>
            <a:ext cx="7543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1. menet</a:t>
            </a:r>
            <a:b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</a:b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Depth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 map 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előállítás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kamera a fényforrásnál</a:t>
            </a:r>
            <a:endParaRPr lang="en-US" sz="3200" dirty="0">
              <a:latin typeface="Whipsmart" panose="020B050203020305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textúrába rendereljük a színteret</a:t>
            </a:r>
            <a:endParaRPr lang="en-US" sz="3200" dirty="0">
              <a:latin typeface="Whipsmart" panose="020B0502030203050204" pitchFamily="34" charset="0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3348038" y="4078288"/>
            <a:ext cx="0" cy="1747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3198813" y="447357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78" name="Line 6"/>
          <p:cNvSpPr>
            <a:spLocks noChangeShapeType="1"/>
          </p:cNvSpPr>
          <p:nvPr/>
        </p:nvSpPr>
        <p:spPr bwMode="auto">
          <a:xfrm>
            <a:off x="3198813" y="48339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592388" y="3392488"/>
            <a:ext cx="173037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render target</a:t>
            </a:r>
            <a:endParaRPr lang="hu-HU" sz="2400">
              <a:latin typeface="Whipsmart" panose="020B0502030203050204" pitchFamily="34" charset="0"/>
            </a:endParaRPr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3203575" y="515778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>
            <a:off x="3203575" y="54816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3203575" y="414972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3203575" y="5770563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2339975" y="6035675"/>
            <a:ext cx="2318263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pixel shader</a:t>
            </a:r>
          </a:p>
          <a:p>
            <a:pPr eaLnBrk="0" hangingPunct="0"/>
            <a:r>
              <a:rPr lang="hu-HU" sz="2400">
                <a:latin typeface="Whipsmart" panose="020B0502030203050204" pitchFamily="34" charset="0"/>
              </a:rPr>
              <a:t>a távolságot írja ki</a:t>
            </a:r>
          </a:p>
        </p:txBody>
      </p:sp>
      <p:sp>
        <p:nvSpPr>
          <p:cNvPr id="28685" name="Freeform 13"/>
          <p:cNvSpPr>
            <a:spLocks/>
          </p:cNvSpPr>
          <p:nvPr/>
        </p:nvSpPr>
        <p:spPr bwMode="auto">
          <a:xfrm>
            <a:off x="4714875" y="3681413"/>
            <a:ext cx="1871663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5002213" y="38608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5470525" y="440055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4714875" y="490537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89" name="Oval 17"/>
          <p:cNvSpPr>
            <a:spLocks noChangeArrowheads="1"/>
          </p:cNvSpPr>
          <p:nvPr/>
        </p:nvSpPr>
        <p:spPr bwMode="auto">
          <a:xfrm>
            <a:off x="4641850" y="5373688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H="1">
            <a:off x="3348038" y="3968750"/>
            <a:ext cx="1728787" cy="3603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 flipH="1">
            <a:off x="3348038" y="4473575"/>
            <a:ext cx="2160587" cy="179388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 flipH="1" flipV="1">
            <a:off x="3348038" y="4941888"/>
            <a:ext cx="1476375" cy="71437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 flipV="1">
            <a:off x="3348038" y="5300663"/>
            <a:ext cx="1403350" cy="180975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4" name="Freeform 22"/>
          <p:cNvSpPr>
            <a:spLocks/>
          </p:cNvSpPr>
          <p:nvPr/>
        </p:nvSpPr>
        <p:spPr bwMode="auto">
          <a:xfrm rot="10800000">
            <a:off x="7272338" y="3608388"/>
            <a:ext cx="1871662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73038" y="4329113"/>
            <a:ext cx="906462" cy="979487"/>
            <a:chOff x="197" y="1687"/>
            <a:chExt cx="805" cy="868"/>
          </a:xfrm>
        </p:grpSpPr>
        <p:sp>
          <p:nvSpPr>
            <p:cNvPr id="28700" name="Line 24"/>
            <p:cNvSpPr>
              <a:spLocks noChangeShapeType="1"/>
            </p:cNvSpPr>
            <p:nvPr/>
          </p:nvSpPr>
          <p:spPr bwMode="auto">
            <a:xfrm flipV="1">
              <a:off x="197" y="1877"/>
              <a:ext cx="606" cy="2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1" name="Line 25"/>
            <p:cNvSpPr>
              <a:spLocks noChangeShapeType="1"/>
            </p:cNvSpPr>
            <p:nvPr/>
          </p:nvSpPr>
          <p:spPr bwMode="auto">
            <a:xfrm>
              <a:off x="197" y="2131"/>
              <a:ext cx="606" cy="2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2" name="Oval 26"/>
            <p:cNvSpPr>
              <a:spLocks noChangeArrowheads="1"/>
            </p:cNvSpPr>
            <p:nvPr/>
          </p:nvSpPr>
          <p:spPr bwMode="auto">
            <a:xfrm>
              <a:off x="663" y="1920"/>
              <a:ext cx="187" cy="4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3" name="Oval 27"/>
            <p:cNvSpPr>
              <a:spLocks noChangeArrowheads="1"/>
            </p:cNvSpPr>
            <p:nvPr/>
          </p:nvSpPr>
          <p:spPr bwMode="auto">
            <a:xfrm>
              <a:off x="757" y="2005"/>
              <a:ext cx="93" cy="2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4" name="Freeform 28"/>
            <p:cNvSpPr>
              <a:spLocks/>
            </p:cNvSpPr>
            <p:nvPr/>
          </p:nvSpPr>
          <p:spPr bwMode="auto">
            <a:xfrm>
              <a:off x="757" y="1708"/>
              <a:ext cx="140" cy="169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5" name="Freeform 29"/>
            <p:cNvSpPr>
              <a:spLocks/>
            </p:cNvSpPr>
            <p:nvPr/>
          </p:nvSpPr>
          <p:spPr bwMode="auto">
            <a:xfrm>
              <a:off x="803" y="1740"/>
              <a:ext cx="186" cy="137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6" name="Freeform 30"/>
            <p:cNvSpPr>
              <a:spLocks/>
            </p:cNvSpPr>
            <p:nvPr/>
          </p:nvSpPr>
          <p:spPr bwMode="auto">
            <a:xfrm>
              <a:off x="757" y="2343"/>
              <a:ext cx="245" cy="128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7" name="Freeform 31"/>
            <p:cNvSpPr>
              <a:spLocks/>
            </p:cNvSpPr>
            <p:nvPr/>
          </p:nvSpPr>
          <p:spPr bwMode="auto">
            <a:xfrm>
              <a:off x="757" y="2343"/>
              <a:ext cx="140" cy="212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8" name="Freeform 32"/>
            <p:cNvSpPr>
              <a:spLocks/>
            </p:cNvSpPr>
            <p:nvPr/>
          </p:nvSpPr>
          <p:spPr bwMode="auto">
            <a:xfrm>
              <a:off x="757" y="2343"/>
              <a:ext cx="46" cy="212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28709" name="Freeform 33"/>
            <p:cNvSpPr>
              <a:spLocks/>
            </p:cNvSpPr>
            <p:nvPr/>
          </p:nvSpPr>
          <p:spPr bwMode="auto">
            <a:xfrm>
              <a:off x="780" y="1687"/>
              <a:ext cx="51" cy="190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sp>
        <p:nvSpPr>
          <p:cNvPr id="28696" name="Line 34"/>
          <p:cNvSpPr>
            <a:spLocks noChangeShapeType="1"/>
          </p:cNvSpPr>
          <p:nvPr/>
        </p:nvSpPr>
        <p:spPr bwMode="auto">
          <a:xfrm flipH="1">
            <a:off x="827088" y="3968750"/>
            <a:ext cx="4249737" cy="828675"/>
          </a:xfrm>
          <a:prstGeom prst="line">
            <a:avLst/>
          </a:prstGeom>
          <a:noFill/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7" name="Line 35"/>
          <p:cNvSpPr>
            <a:spLocks noChangeShapeType="1"/>
          </p:cNvSpPr>
          <p:nvPr/>
        </p:nvSpPr>
        <p:spPr bwMode="auto">
          <a:xfrm flipH="1">
            <a:off x="827088" y="4473575"/>
            <a:ext cx="4716462" cy="395288"/>
          </a:xfrm>
          <a:prstGeom prst="line">
            <a:avLst/>
          </a:prstGeom>
          <a:noFill/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8" name="Line 36"/>
          <p:cNvSpPr>
            <a:spLocks noChangeShapeType="1"/>
          </p:cNvSpPr>
          <p:nvPr/>
        </p:nvSpPr>
        <p:spPr bwMode="auto">
          <a:xfrm flipH="1" flipV="1">
            <a:off x="827088" y="4868863"/>
            <a:ext cx="3997325" cy="144462"/>
          </a:xfrm>
          <a:prstGeom prst="line">
            <a:avLst/>
          </a:prstGeom>
          <a:noFill/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28699" name="Line 37"/>
          <p:cNvSpPr>
            <a:spLocks noChangeShapeType="1"/>
          </p:cNvSpPr>
          <p:nvPr/>
        </p:nvSpPr>
        <p:spPr bwMode="auto">
          <a:xfrm flipH="1" flipV="1">
            <a:off x="827088" y="4941888"/>
            <a:ext cx="3924300" cy="539750"/>
          </a:xfrm>
          <a:prstGeom prst="line">
            <a:avLst/>
          </a:prstGeom>
          <a:noFill/>
          <a:ln w="12700" cap="rnd">
            <a:solidFill>
              <a:srgbClr val="FFFF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41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066800" y="7620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Depth s</a:t>
            </a:r>
            <a:r>
              <a:rPr lang="en-US" sz="4400" dirty="0" err="1">
                <a:latin typeface="Whipsmart" panose="020B0502030203050204" pitchFamily="34" charset="0"/>
                <a:ea typeface="+mj-ea"/>
                <a:cs typeface="+mj-cs"/>
              </a:rPr>
              <a:t>hadow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 map result</a:t>
            </a:r>
          </a:p>
        </p:txBody>
      </p:sp>
      <p:pic>
        <p:nvPicPr>
          <p:cNvPr id="29699" name="Picture 3" descr="capture_08302006_15414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5763" y="1952625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1981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066800" y="7620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Hardware shadow map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381000" y="1981200"/>
            <a:ext cx="8186738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a mélység buffer legyen az árnyéktérkép</a:t>
            </a:r>
            <a:endParaRPr lang="en-US" sz="3200" dirty="0">
              <a:latin typeface="Whipsmart" panose="020B050203020305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nem kell külön shadert írni a generáláshoz</a:t>
            </a:r>
            <a:endParaRPr lang="en-US" sz="3200" dirty="0">
              <a:latin typeface="Whipsmart" panose="020B050203020305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Whipsmart" panose="020B0502030203050204" pitchFamily="34" charset="0"/>
              </a:rPr>
              <a:t>HW percentage closer filtering</a:t>
            </a:r>
          </a:p>
        </p:txBody>
      </p:sp>
      <p:graphicFrame>
        <p:nvGraphicFramePr>
          <p:cNvPr id="1556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078266"/>
              </p:ext>
            </p:extLst>
          </p:nvPr>
        </p:nvGraphicFramePr>
        <p:xfrm>
          <a:off x="142875" y="4437063"/>
          <a:ext cx="63658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Klip" r:id="rId2" imgW="2478240" imgH="4461120" progId="">
                  <p:embed/>
                </p:oleObj>
              </mc:Choice>
              <mc:Fallback>
                <p:oleObj name="Klip" r:id="rId2" imgW="2478240" imgH="446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4437063"/>
                        <a:ext cx="636588" cy="1039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3348038" y="4078288"/>
            <a:ext cx="0" cy="1747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198813" y="447357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3198813" y="48339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2771775" y="3681413"/>
            <a:ext cx="1112805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z-buffer</a:t>
            </a:r>
            <a:endParaRPr lang="hu-HU" sz="2400">
              <a:latin typeface="Whipsmart" panose="020B0502030203050204" pitchFamily="34" charset="0"/>
            </a:endParaRPr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203575" y="515778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>
            <a:off x="3203575" y="5481638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3203575" y="4149725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4" name="Line 12"/>
          <p:cNvSpPr>
            <a:spLocks noChangeShapeType="1"/>
          </p:cNvSpPr>
          <p:nvPr/>
        </p:nvSpPr>
        <p:spPr bwMode="auto">
          <a:xfrm>
            <a:off x="3203575" y="5770563"/>
            <a:ext cx="2952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2514600" y="5984875"/>
            <a:ext cx="28035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lexel</a:t>
            </a:r>
            <a:r>
              <a:rPr lang="hu-HU" sz="2400">
                <a:latin typeface="Whipsmart" panose="020B0502030203050204" pitchFamily="34" charset="0"/>
              </a:rPr>
              <a:t>ekben a mélység</a:t>
            </a:r>
          </a:p>
        </p:txBody>
      </p:sp>
      <p:sp>
        <p:nvSpPr>
          <p:cNvPr id="3086" name="Freeform 14"/>
          <p:cNvSpPr>
            <a:spLocks/>
          </p:cNvSpPr>
          <p:nvPr/>
        </p:nvSpPr>
        <p:spPr bwMode="auto">
          <a:xfrm>
            <a:off x="4714875" y="3681413"/>
            <a:ext cx="1871663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7" name="Oval 15"/>
          <p:cNvSpPr>
            <a:spLocks noChangeArrowheads="1"/>
          </p:cNvSpPr>
          <p:nvPr/>
        </p:nvSpPr>
        <p:spPr bwMode="auto">
          <a:xfrm>
            <a:off x="5002213" y="38608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8" name="Oval 16"/>
          <p:cNvSpPr>
            <a:spLocks noChangeArrowheads="1"/>
          </p:cNvSpPr>
          <p:nvPr/>
        </p:nvSpPr>
        <p:spPr bwMode="auto">
          <a:xfrm>
            <a:off x="5470525" y="440055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89" name="Oval 17"/>
          <p:cNvSpPr>
            <a:spLocks noChangeArrowheads="1"/>
          </p:cNvSpPr>
          <p:nvPr/>
        </p:nvSpPr>
        <p:spPr bwMode="auto">
          <a:xfrm>
            <a:off x="4714875" y="490537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0" name="Oval 18"/>
          <p:cNvSpPr>
            <a:spLocks noChangeArrowheads="1"/>
          </p:cNvSpPr>
          <p:nvPr/>
        </p:nvSpPr>
        <p:spPr bwMode="auto">
          <a:xfrm>
            <a:off x="4641850" y="5373688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1" name="Line 19"/>
          <p:cNvSpPr>
            <a:spLocks noChangeShapeType="1"/>
          </p:cNvSpPr>
          <p:nvPr/>
        </p:nvSpPr>
        <p:spPr bwMode="auto">
          <a:xfrm flipV="1">
            <a:off x="538163" y="3933825"/>
            <a:ext cx="4572000" cy="90011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2" name="Line 20"/>
          <p:cNvSpPr>
            <a:spLocks noChangeShapeType="1"/>
          </p:cNvSpPr>
          <p:nvPr/>
        </p:nvSpPr>
        <p:spPr bwMode="auto">
          <a:xfrm flipV="1">
            <a:off x="538163" y="4473575"/>
            <a:ext cx="5076825" cy="360363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3" name="Line 21"/>
          <p:cNvSpPr>
            <a:spLocks noChangeShapeType="1"/>
          </p:cNvSpPr>
          <p:nvPr/>
        </p:nvSpPr>
        <p:spPr bwMode="auto">
          <a:xfrm>
            <a:off x="501650" y="4868863"/>
            <a:ext cx="4321175" cy="144462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4" name="Line 22"/>
          <p:cNvSpPr>
            <a:spLocks noChangeShapeType="1"/>
          </p:cNvSpPr>
          <p:nvPr/>
        </p:nvSpPr>
        <p:spPr bwMode="auto">
          <a:xfrm>
            <a:off x="538163" y="4868863"/>
            <a:ext cx="4211637" cy="612775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5" name="Freeform 23"/>
          <p:cNvSpPr>
            <a:spLocks/>
          </p:cNvSpPr>
          <p:nvPr/>
        </p:nvSpPr>
        <p:spPr bwMode="auto">
          <a:xfrm>
            <a:off x="7056438" y="4699000"/>
            <a:ext cx="1871662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55672" name="Oval 24"/>
          <p:cNvSpPr>
            <a:spLocks noChangeArrowheads="1"/>
          </p:cNvSpPr>
          <p:nvPr/>
        </p:nvSpPr>
        <p:spPr bwMode="auto">
          <a:xfrm>
            <a:off x="7019925" y="6165850"/>
            <a:ext cx="215900" cy="2159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7" name="Line 25"/>
          <p:cNvSpPr>
            <a:spLocks noChangeShapeType="1"/>
          </p:cNvSpPr>
          <p:nvPr/>
        </p:nvSpPr>
        <p:spPr bwMode="auto">
          <a:xfrm flipH="1" flipV="1">
            <a:off x="5040313" y="3681413"/>
            <a:ext cx="144462" cy="53975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8" name="Line 26"/>
          <p:cNvSpPr>
            <a:spLocks noChangeShapeType="1"/>
          </p:cNvSpPr>
          <p:nvPr/>
        </p:nvSpPr>
        <p:spPr bwMode="auto">
          <a:xfrm flipH="1" flipV="1">
            <a:off x="5580063" y="4149725"/>
            <a:ext cx="71437" cy="64770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099" name="Line 27"/>
          <p:cNvSpPr>
            <a:spLocks noChangeShapeType="1"/>
          </p:cNvSpPr>
          <p:nvPr/>
        </p:nvSpPr>
        <p:spPr bwMode="auto">
          <a:xfrm flipV="1">
            <a:off x="4824413" y="4833938"/>
            <a:ext cx="0" cy="466725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 flipV="1">
            <a:off x="4716463" y="5300663"/>
            <a:ext cx="71437" cy="468312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101" name="Oval 29"/>
          <p:cNvSpPr>
            <a:spLocks noChangeArrowheads="1"/>
          </p:cNvSpPr>
          <p:nvPr/>
        </p:nvSpPr>
        <p:spPr bwMode="auto">
          <a:xfrm>
            <a:off x="6948488" y="6526213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102" name="Line 30"/>
          <p:cNvSpPr>
            <a:spLocks noChangeShapeType="1"/>
          </p:cNvSpPr>
          <p:nvPr/>
        </p:nvSpPr>
        <p:spPr bwMode="auto">
          <a:xfrm>
            <a:off x="501650" y="4833938"/>
            <a:ext cx="6554788" cy="1798637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103" name="Line 31"/>
          <p:cNvSpPr>
            <a:spLocks noChangeShapeType="1"/>
          </p:cNvSpPr>
          <p:nvPr/>
        </p:nvSpPr>
        <p:spPr bwMode="auto">
          <a:xfrm flipV="1">
            <a:off x="7019925" y="6308725"/>
            <a:ext cx="180975" cy="549275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0" y="4365625"/>
            <a:ext cx="906463" cy="979488"/>
            <a:chOff x="197" y="1687"/>
            <a:chExt cx="805" cy="868"/>
          </a:xfrm>
        </p:grpSpPr>
        <p:sp>
          <p:nvSpPr>
            <p:cNvPr id="3127" name="Line 33"/>
            <p:cNvSpPr>
              <a:spLocks noChangeShapeType="1"/>
            </p:cNvSpPr>
            <p:nvPr/>
          </p:nvSpPr>
          <p:spPr bwMode="auto">
            <a:xfrm flipV="1">
              <a:off x="197" y="1877"/>
              <a:ext cx="606" cy="2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28" name="Line 34"/>
            <p:cNvSpPr>
              <a:spLocks noChangeShapeType="1"/>
            </p:cNvSpPr>
            <p:nvPr/>
          </p:nvSpPr>
          <p:spPr bwMode="auto">
            <a:xfrm>
              <a:off x="197" y="2131"/>
              <a:ext cx="606" cy="25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29" name="Oval 35"/>
            <p:cNvSpPr>
              <a:spLocks noChangeArrowheads="1"/>
            </p:cNvSpPr>
            <p:nvPr/>
          </p:nvSpPr>
          <p:spPr bwMode="auto">
            <a:xfrm>
              <a:off x="663" y="1920"/>
              <a:ext cx="187" cy="423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0" name="Oval 36"/>
            <p:cNvSpPr>
              <a:spLocks noChangeArrowheads="1"/>
            </p:cNvSpPr>
            <p:nvPr/>
          </p:nvSpPr>
          <p:spPr bwMode="auto">
            <a:xfrm>
              <a:off x="757" y="2005"/>
              <a:ext cx="93" cy="2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1" name="Freeform 37"/>
            <p:cNvSpPr>
              <a:spLocks/>
            </p:cNvSpPr>
            <p:nvPr/>
          </p:nvSpPr>
          <p:spPr bwMode="auto">
            <a:xfrm>
              <a:off x="757" y="1708"/>
              <a:ext cx="140" cy="169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2" name="Freeform 38"/>
            <p:cNvSpPr>
              <a:spLocks/>
            </p:cNvSpPr>
            <p:nvPr/>
          </p:nvSpPr>
          <p:spPr bwMode="auto">
            <a:xfrm>
              <a:off x="803" y="1740"/>
              <a:ext cx="186" cy="137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3" name="Freeform 39"/>
            <p:cNvSpPr>
              <a:spLocks/>
            </p:cNvSpPr>
            <p:nvPr/>
          </p:nvSpPr>
          <p:spPr bwMode="auto">
            <a:xfrm>
              <a:off x="757" y="2343"/>
              <a:ext cx="245" cy="128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4" name="Freeform 40"/>
            <p:cNvSpPr>
              <a:spLocks/>
            </p:cNvSpPr>
            <p:nvPr/>
          </p:nvSpPr>
          <p:spPr bwMode="auto">
            <a:xfrm>
              <a:off x="757" y="2343"/>
              <a:ext cx="140" cy="212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5" name="Freeform 41"/>
            <p:cNvSpPr>
              <a:spLocks/>
            </p:cNvSpPr>
            <p:nvPr/>
          </p:nvSpPr>
          <p:spPr bwMode="auto">
            <a:xfrm>
              <a:off x="757" y="2343"/>
              <a:ext cx="46" cy="212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36" name="Freeform 42"/>
            <p:cNvSpPr>
              <a:spLocks/>
            </p:cNvSpPr>
            <p:nvPr/>
          </p:nvSpPr>
          <p:spPr bwMode="auto">
            <a:xfrm>
              <a:off x="780" y="1687"/>
              <a:ext cx="51" cy="190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348038" y="3321050"/>
            <a:ext cx="4219575" cy="2952750"/>
            <a:chOff x="2109" y="2092"/>
            <a:chExt cx="2658" cy="1860"/>
          </a:xfrm>
        </p:grpSpPr>
        <p:sp>
          <p:nvSpPr>
            <p:cNvPr id="3114" name="Line 44"/>
            <p:cNvSpPr>
              <a:spLocks noChangeShapeType="1"/>
            </p:cNvSpPr>
            <p:nvPr/>
          </p:nvSpPr>
          <p:spPr bwMode="auto">
            <a:xfrm flipH="1" flipV="1">
              <a:off x="2109" y="3430"/>
              <a:ext cx="2381" cy="522"/>
            </a:xfrm>
            <a:prstGeom prst="line">
              <a:avLst/>
            </a:prstGeom>
            <a:noFill/>
            <a:ln w="50800">
              <a:solidFill>
                <a:srgbClr val="66FF33"/>
              </a:solidFill>
              <a:prstDash val="dash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grpSp>
          <p:nvGrpSpPr>
            <p:cNvPr id="4" name="Group 45"/>
            <p:cNvGrpSpPr>
              <a:grpSpLocks/>
            </p:cNvGrpSpPr>
            <p:nvPr/>
          </p:nvGrpSpPr>
          <p:grpSpPr bwMode="auto">
            <a:xfrm rot="4619316">
              <a:off x="4173" y="2069"/>
              <a:ext cx="571" cy="617"/>
              <a:chOff x="197" y="1687"/>
              <a:chExt cx="805" cy="868"/>
            </a:xfrm>
          </p:grpSpPr>
          <p:sp>
            <p:nvSpPr>
              <p:cNvPr id="3117" name="Line 46"/>
              <p:cNvSpPr>
                <a:spLocks noChangeShapeType="1"/>
              </p:cNvSpPr>
              <p:nvPr/>
            </p:nvSpPr>
            <p:spPr bwMode="auto">
              <a:xfrm flipV="1">
                <a:off x="197" y="1877"/>
                <a:ext cx="606" cy="25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18" name="Line 47"/>
              <p:cNvSpPr>
                <a:spLocks noChangeShapeType="1"/>
              </p:cNvSpPr>
              <p:nvPr/>
            </p:nvSpPr>
            <p:spPr bwMode="auto">
              <a:xfrm>
                <a:off x="197" y="2131"/>
                <a:ext cx="606" cy="25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19" name="Oval 48"/>
              <p:cNvSpPr>
                <a:spLocks noChangeArrowheads="1"/>
              </p:cNvSpPr>
              <p:nvPr/>
            </p:nvSpPr>
            <p:spPr bwMode="auto">
              <a:xfrm>
                <a:off x="663" y="1920"/>
                <a:ext cx="187" cy="423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0" name="Oval 49"/>
              <p:cNvSpPr>
                <a:spLocks noChangeArrowheads="1"/>
              </p:cNvSpPr>
              <p:nvPr/>
            </p:nvSpPr>
            <p:spPr bwMode="auto">
              <a:xfrm>
                <a:off x="757" y="2005"/>
                <a:ext cx="93" cy="254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1" name="Freeform 50"/>
              <p:cNvSpPr>
                <a:spLocks/>
              </p:cNvSpPr>
              <p:nvPr/>
            </p:nvSpPr>
            <p:spPr bwMode="auto">
              <a:xfrm>
                <a:off x="757" y="1708"/>
                <a:ext cx="140" cy="169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2" name="Freeform 51"/>
              <p:cNvSpPr>
                <a:spLocks/>
              </p:cNvSpPr>
              <p:nvPr/>
            </p:nvSpPr>
            <p:spPr bwMode="auto">
              <a:xfrm>
                <a:off x="803" y="1740"/>
                <a:ext cx="186" cy="137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3" name="Freeform 52"/>
              <p:cNvSpPr>
                <a:spLocks/>
              </p:cNvSpPr>
              <p:nvPr/>
            </p:nvSpPr>
            <p:spPr bwMode="auto">
              <a:xfrm>
                <a:off x="757" y="2343"/>
                <a:ext cx="245" cy="128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4" name="Freeform 53"/>
              <p:cNvSpPr>
                <a:spLocks/>
              </p:cNvSpPr>
              <p:nvPr/>
            </p:nvSpPr>
            <p:spPr bwMode="auto">
              <a:xfrm>
                <a:off x="757" y="2343"/>
                <a:ext cx="140" cy="212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5" name="Freeform 54"/>
              <p:cNvSpPr>
                <a:spLocks/>
              </p:cNvSpPr>
              <p:nvPr/>
            </p:nvSpPr>
            <p:spPr bwMode="auto">
              <a:xfrm>
                <a:off x="757" y="2343"/>
                <a:ext cx="46" cy="212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  <p:sp>
            <p:nvSpPr>
              <p:cNvPr id="3126" name="Freeform 55"/>
              <p:cNvSpPr>
                <a:spLocks/>
              </p:cNvSpPr>
              <p:nvPr/>
            </p:nvSpPr>
            <p:spPr bwMode="auto">
              <a:xfrm>
                <a:off x="780" y="1687"/>
                <a:ext cx="51" cy="190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>
                  <a:latin typeface="Whipsmart" panose="020B0502030203050204" pitchFamily="34" charset="0"/>
                </a:endParaRPr>
              </a:p>
            </p:txBody>
          </p:sp>
        </p:grpSp>
        <p:sp>
          <p:nvSpPr>
            <p:cNvPr id="3116" name="Line 56"/>
            <p:cNvSpPr>
              <a:spLocks noChangeShapeType="1"/>
            </p:cNvSpPr>
            <p:nvPr/>
          </p:nvSpPr>
          <p:spPr bwMode="auto">
            <a:xfrm flipV="1">
              <a:off x="4490" y="2659"/>
              <a:ext cx="0" cy="12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grpSp>
        <p:nvGrpSpPr>
          <p:cNvPr id="5" name="Group 57"/>
          <p:cNvGrpSpPr>
            <a:grpSpLocks/>
          </p:cNvGrpSpPr>
          <p:nvPr/>
        </p:nvGrpSpPr>
        <p:grpSpPr bwMode="auto">
          <a:xfrm>
            <a:off x="771525" y="5337175"/>
            <a:ext cx="2540000" cy="1363663"/>
            <a:chOff x="486" y="3362"/>
            <a:chExt cx="1600" cy="859"/>
          </a:xfrm>
        </p:grpSpPr>
        <p:sp>
          <p:nvSpPr>
            <p:cNvPr id="3110" name="Line 58"/>
            <p:cNvSpPr>
              <a:spLocks noChangeShapeType="1"/>
            </p:cNvSpPr>
            <p:nvPr/>
          </p:nvSpPr>
          <p:spPr bwMode="auto">
            <a:xfrm flipH="1">
              <a:off x="657" y="3362"/>
              <a:ext cx="1429" cy="612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11" name="Line 59"/>
            <p:cNvSpPr>
              <a:spLocks noChangeShapeType="1"/>
            </p:cNvSpPr>
            <p:nvPr/>
          </p:nvSpPr>
          <p:spPr bwMode="auto">
            <a:xfrm flipH="1">
              <a:off x="1088" y="3543"/>
              <a:ext cx="998" cy="431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3112" name="Text Box 60"/>
            <p:cNvSpPr txBox="1">
              <a:spLocks noChangeArrowheads="1"/>
            </p:cNvSpPr>
            <p:nvPr/>
          </p:nvSpPr>
          <p:spPr bwMode="auto">
            <a:xfrm>
              <a:off x="486" y="3988"/>
              <a:ext cx="20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Whipsmart" panose="020B0502030203050204" pitchFamily="34" charset="0"/>
                </a:rPr>
                <a:t>0</a:t>
              </a:r>
            </a:p>
          </p:txBody>
        </p:sp>
        <p:sp>
          <p:nvSpPr>
            <p:cNvPr id="3113" name="Text Box 61"/>
            <p:cNvSpPr txBox="1">
              <a:spLocks noChangeArrowheads="1"/>
            </p:cNvSpPr>
            <p:nvPr/>
          </p:nvSpPr>
          <p:spPr bwMode="auto">
            <a:xfrm>
              <a:off x="1020" y="3978"/>
              <a:ext cx="20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Whipsmart" panose="020B0502030203050204" pitchFamily="34" charset="0"/>
                </a:rPr>
                <a:t>1</a:t>
              </a:r>
            </a:p>
          </p:txBody>
        </p:sp>
      </p:grpSp>
      <p:sp>
        <p:nvSpPr>
          <p:cNvPr id="155710" name="Oval 62"/>
          <p:cNvSpPr>
            <a:spLocks noChangeArrowheads="1"/>
          </p:cNvSpPr>
          <p:nvPr/>
        </p:nvSpPr>
        <p:spPr bwMode="auto">
          <a:xfrm>
            <a:off x="611188" y="6200775"/>
            <a:ext cx="1547812" cy="657225"/>
          </a:xfrm>
          <a:prstGeom prst="ellips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55711" name="Line 63"/>
          <p:cNvSpPr>
            <a:spLocks noChangeShapeType="1"/>
          </p:cNvSpPr>
          <p:nvPr/>
        </p:nvSpPr>
        <p:spPr bwMode="auto">
          <a:xfrm flipV="1">
            <a:off x="2124075" y="6597650"/>
            <a:ext cx="503238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155712" name="Text Box 64"/>
          <p:cNvSpPr txBox="1">
            <a:spLocks noChangeArrowheads="1"/>
          </p:cNvSpPr>
          <p:nvPr/>
        </p:nvSpPr>
        <p:spPr bwMode="auto">
          <a:xfrm>
            <a:off x="2627313" y="6400800"/>
            <a:ext cx="1636712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atin typeface="Whipsmart" panose="020B0502030203050204" pitchFamily="34" charset="0"/>
              </a:rPr>
              <a:t>interpol</a:t>
            </a:r>
            <a:r>
              <a:rPr lang="hu-HU" sz="2400">
                <a:latin typeface="Whipsmart" panose="020B0502030203050204" pitchFamily="34" charset="0"/>
              </a:rPr>
              <a:t>áció</a:t>
            </a:r>
          </a:p>
        </p:txBody>
      </p:sp>
    </p:spTree>
    <p:extLst>
      <p:ext uri="{BB962C8B-B14F-4D97-AF65-F5344CB8AC3E}">
        <p14:creationId xmlns:p14="http://schemas.microsoft.com/office/powerpoint/2010/main" val="10792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5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5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72" grpId="0" animBg="1"/>
      <p:bldP spid="155710" grpId="0" animBg="1"/>
      <p:bldP spid="155711" grpId="0" animBg="1"/>
      <p:bldP spid="1557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540589" y="388189"/>
            <a:ext cx="7861300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S</a:t>
            </a:r>
            <a:r>
              <a:rPr lang="en-US" sz="4400" dirty="0" err="1">
                <a:latin typeface="Whipsmart" panose="020B0502030203050204" pitchFamily="34" charset="0"/>
                <a:ea typeface="+mj-ea"/>
                <a:cs typeface="+mj-cs"/>
              </a:rPr>
              <a:t>hadow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 map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hez a végső megjelenítés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0668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A </a:t>
            </a:r>
            <a:r>
              <a:rPr lang="en-US" sz="3200" dirty="0" err="1">
                <a:latin typeface="Whipsmart" panose="020B0502030203050204" pitchFamily="34" charset="0"/>
              </a:rPr>
              <a:t>shader</a:t>
            </a:r>
            <a:r>
              <a:rPr lang="hu-HU" sz="3200" dirty="0">
                <a:latin typeface="Whipsmart" panose="020B0502030203050204" pitchFamily="34" charset="0"/>
              </a:rPr>
              <a:t>ben kiszámítjuk a pont pozícióját a depth map textúra terében</a:t>
            </a:r>
            <a:r>
              <a:rPr lang="en-US" sz="3200" dirty="0">
                <a:latin typeface="Whipsmart" panose="020B0502030203050204" pitchFamily="34" charset="0"/>
              </a:rPr>
              <a:t> </a:t>
            </a:r>
            <a:r>
              <a:rPr lang="hu-HU" sz="3200" dirty="0">
                <a:latin typeface="Whipsmart" panose="020B0502030203050204" pitchFamily="34" charset="0"/>
              </a:rPr>
              <a:t>a fény-kamera transzformációjával</a:t>
            </a:r>
            <a:endParaRPr lang="en-US" sz="32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en-US" sz="2800" dirty="0" err="1">
                <a:latin typeface="Whipsmart" panose="020B0502030203050204" pitchFamily="34" charset="0"/>
              </a:rPr>
              <a:t>depthTexPos</a:t>
            </a:r>
            <a:r>
              <a:rPr lang="en-US" sz="2800" dirty="0">
                <a:latin typeface="Whipsmart" panose="020B0502030203050204" pitchFamily="34" charset="0"/>
              </a:rPr>
              <a:t> = (u, v, depth, 1.0)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a</a:t>
            </a:r>
            <a:r>
              <a:rPr lang="en-US" sz="3200" dirty="0">
                <a:latin typeface="Whipsmart" panose="020B0502030203050204" pitchFamily="34" charset="0"/>
              </a:rPr>
              <a:t> pixel </a:t>
            </a:r>
            <a:r>
              <a:rPr lang="en-US" sz="3200" dirty="0" err="1">
                <a:latin typeface="Whipsmart" panose="020B0502030203050204" pitchFamily="34" charset="0"/>
              </a:rPr>
              <a:t>shader</a:t>
            </a:r>
            <a:r>
              <a:rPr lang="hu-HU" sz="3200" dirty="0">
                <a:latin typeface="Whipsmart" panose="020B0502030203050204" pitchFamily="34" charset="0"/>
              </a:rPr>
              <a:t>ben</a:t>
            </a:r>
            <a:r>
              <a:rPr lang="en-US" sz="3200" dirty="0">
                <a:latin typeface="Whipsmart" panose="020B0502030203050204" pitchFamily="34" charset="0"/>
              </a:rPr>
              <a:t>: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Whipsmart" panose="020B0502030203050204" pitchFamily="34" charset="0"/>
              </a:rPr>
              <a:t>	float visibility = </a:t>
            </a:r>
            <a:r>
              <a:rPr lang="en-US" dirty="0">
                <a:solidFill>
                  <a:schemeClr val="hlink"/>
                </a:solidFill>
                <a:latin typeface="Whipsmart" panose="020B0502030203050204" pitchFamily="34" charset="0"/>
              </a:rPr>
              <a:t>tex2Dproj</a:t>
            </a:r>
            <a:r>
              <a:rPr lang="en-US" dirty="0">
                <a:latin typeface="Whipsmart" panose="020B0502030203050204" pitchFamily="34" charset="0"/>
              </a:rPr>
              <a:t>(</a:t>
            </a:r>
            <a:r>
              <a:rPr lang="en-US" dirty="0" err="1">
                <a:latin typeface="Whipsmart" panose="020B0502030203050204" pitchFamily="34" charset="0"/>
              </a:rPr>
              <a:t>depthMapSampler</a:t>
            </a:r>
            <a:r>
              <a:rPr lang="en-US" dirty="0">
                <a:latin typeface="Whipsmart" panose="020B0502030203050204" pitchFamily="34" charset="0"/>
              </a:rPr>
              <a:t>, </a:t>
            </a:r>
            <a:r>
              <a:rPr lang="en-US" dirty="0" err="1">
                <a:latin typeface="Whipsmart" panose="020B0502030203050204" pitchFamily="34" charset="0"/>
              </a:rPr>
              <a:t>depthTexPos</a:t>
            </a:r>
            <a:r>
              <a:rPr lang="en-US" dirty="0">
                <a:latin typeface="Whipsmart" panose="020B0502030203050204" pitchFamily="34" charset="0"/>
              </a:rPr>
              <a:t>);</a:t>
            </a: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összehasonlít</a:t>
            </a:r>
            <a:r>
              <a:rPr lang="en-US" sz="2800" dirty="0">
                <a:latin typeface="Whipsmart" panose="020B0502030203050204" pitchFamily="34" charset="0"/>
              </a:rPr>
              <a:t>, 0 </a:t>
            </a:r>
            <a:r>
              <a:rPr lang="hu-HU" sz="2800" dirty="0">
                <a:latin typeface="Whipsmart" panose="020B0502030203050204" pitchFamily="34" charset="0"/>
              </a:rPr>
              <a:t>vagy</a:t>
            </a:r>
            <a:r>
              <a:rPr lang="en-US" sz="2800" dirty="0">
                <a:latin typeface="Whipsmart" panose="020B0502030203050204" pitchFamily="34" charset="0"/>
              </a:rPr>
              <a:t> 1</a:t>
            </a:r>
            <a:r>
              <a:rPr lang="hu-HU" sz="2800" dirty="0">
                <a:latin typeface="Whipsmart" panose="020B0502030203050204" pitchFamily="34" charset="0"/>
              </a:rPr>
              <a:t> értékű</a:t>
            </a:r>
            <a:endParaRPr lang="en-US" sz="28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szűrt: percentage closer filtering</a:t>
            </a:r>
            <a:endParaRPr lang="en-US" sz="2800" dirty="0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86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1066800" y="-7620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HW percentage closer filtering result</a:t>
            </a:r>
          </a:p>
        </p:txBody>
      </p:sp>
      <p:pic>
        <p:nvPicPr>
          <p:cNvPr id="32771" name="Picture 3" descr="capture_08302006_15415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3913" y="3392488"/>
            <a:ext cx="4367212" cy="32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 descr="capture_08302006_15414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3392488"/>
            <a:ext cx="4356100" cy="326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 descr="capture_08302006_1542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9863" y="1916113"/>
            <a:ext cx="3035300" cy="227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4" name="Picture 6" descr="capture_08302006_1542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463" y="1916113"/>
            <a:ext cx="3043237" cy="2282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116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/>
              <a:t>Megoldás</a:t>
            </a: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 dirty="0"/>
              <a:t>többmenetes számolás</a:t>
            </a:r>
          </a:p>
          <a:p>
            <a:pPr lvl="1" eaLnBrk="1" hangingPunct="1"/>
            <a:r>
              <a:rPr lang="hu-HU" dirty="0"/>
              <a:t>előző menetek eredményeinek tárolása textúrában</a:t>
            </a:r>
          </a:p>
          <a:p>
            <a:pPr lvl="1" eaLnBrk="1" hangingPunct="1"/>
            <a:r>
              <a:rPr lang="hu-HU" dirty="0"/>
              <a:t>a végső kép kialakításánál ennek figyelembe vétele</a:t>
            </a:r>
          </a:p>
          <a:p>
            <a:pPr eaLnBrk="1" hangingPunct="1"/>
            <a:r>
              <a:rPr lang="hu-HU" dirty="0"/>
              <a:t>függést tudunk létrehozni egyedi lokális számítások között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68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Shadow map + deferred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Egyszerre csak v</a:t>
            </a:r>
            <a:r>
              <a:rPr lang="hu-HU"/>
              <a:t>éges számú depth map textúrát olvashat a pixel shader</a:t>
            </a:r>
          </a:p>
          <a:p>
            <a:pPr eaLnBrk="1" hangingPunct="1"/>
            <a:r>
              <a:rPr lang="hu-HU"/>
              <a:t>és azokra sem lehet ciklust írni</a:t>
            </a:r>
          </a:p>
          <a:p>
            <a:pPr lvl="1" eaLnBrk="1" hangingPunct="1"/>
            <a:r>
              <a:rPr lang="hu-HU"/>
              <a:t>nincs textúra-tömb</a:t>
            </a:r>
          </a:p>
          <a:p>
            <a:pPr eaLnBrk="1" hangingPunct="1"/>
            <a:r>
              <a:rPr lang="hu-HU"/>
              <a:t>deferred</a:t>
            </a:r>
          </a:p>
          <a:p>
            <a:pPr lvl="1" eaLnBrk="1" hangingPunct="1"/>
            <a:r>
              <a:rPr lang="hu-HU"/>
              <a:t>minden fényre egy full screen quad</a:t>
            </a:r>
          </a:p>
          <a:p>
            <a:pPr lvl="1" eaLnBrk="1" hangingPunct="1"/>
            <a:r>
              <a:rPr lang="hu-HU"/>
              <a:t>deferred pass előtt depth map kiszámítása</a:t>
            </a:r>
          </a:p>
          <a:p>
            <a:pPr lvl="1" eaLnBrk="1" hangingPunct="1"/>
            <a:r>
              <a:rPr lang="hu-HU"/>
              <a:t>aktuális fényforrás adatainak átadása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43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066800" y="-60325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Geometry maps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57200" y="1981200"/>
            <a:ext cx="815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r</a:t>
            </a:r>
            <a:r>
              <a:rPr lang="en-US" sz="3200" dirty="0">
                <a:latin typeface="Whipsmart" panose="020B0502030203050204" pitchFamily="34" charset="0"/>
              </a:rPr>
              <a:t>ender</a:t>
            </a:r>
            <a:r>
              <a:rPr lang="hu-HU" sz="3200" dirty="0">
                <a:latin typeface="Whipsmart" panose="020B0502030203050204" pitchFamily="34" charset="0"/>
              </a:rPr>
              <a:t>eljünk plusz információt, ne csak a mélységet</a:t>
            </a:r>
            <a:endParaRPr lang="en-US" sz="3200" dirty="0">
              <a:latin typeface="Whipsmart" panose="020B0502030203050204" pitchFamily="34" charset="0"/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hu-HU" sz="3200" dirty="0">
                <a:latin typeface="Whipsmart" panose="020B0502030203050204" pitchFamily="34" charset="0"/>
              </a:rPr>
              <a:t>tároljuk a sziluett-éleket</a:t>
            </a:r>
            <a:endParaRPr lang="en-US" sz="32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az él egyenletének együtthatóit</a:t>
            </a:r>
            <a:endParaRPr lang="en-US" sz="2800" dirty="0">
              <a:latin typeface="Whipsmart" panose="020B0502030203050204" pitchFamily="34" charset="0"/>
            </a:endParaRPr>
          </a:p>
          <a:p>
            <a:pPr marL="1257300" lvl="2" indent="-3429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Whipsmart" panose="020B0502030203050204" pitchFamily="34" charset="0"/>
              </a:rPr>
              <a:t>az élre tesztelhetünk ha a sziluetten vagyunk</a:t>
            </a:r>
            <a:endParaRPr lang="en-US" sz="2400" dirty="0">
              <a:latin typeface="Whipsmart" panose="020B0502030203050204" pitchFamily="34" charset="0"/>
            </a:endParaRPr>
          </a:p>
          <a:p>
            <a:pPr marL="914400" lvl="1" indent="-4572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800" dirty="0">
                <a:latin typeface="Whipsmart" panose="020B0502030203050204" pitchFamily="34" charset="0"/>
              </a:rPr>
              <a:t>pontokat a sziluett mentén</a:t>
            </a:r>
            <a:endParaRPr lang="en-US" sz="2800" dirty="0">
              <a:latin typeface="Whipsmart" panose="020B0502030203050204" pitchFamily="34" charset="0"/>
            </a:endParaRPr>
          </a:p>
          <a:p>
            <a:pPr marL="1257300" lvl="2" indent="-3429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Whipsmart" panose="020B0502030203050204" pitchFamily="34" charset="0"/>
              </a:rPr>
              <a:t>Silhouette map [Sen, </a:t>
            </a:r>
            <a:r>
              <a:rPr lang="en-US" sz="2400" dirty="0" err="1">
                <a:latin typeface="Whipsmart" panose="020B0502030203050204" pitchFamily="34" charset="0"/>
              </a:rPr>
              <a:t>Cammarano</a:t>
            </a:r>
            <a:r>
              <a:rPr lang="en-US" sz="2400" dirty="0">
                <a:latin typeface="Whipsmart" panose="020B0502030203050204" pitchFamily="34" charset="0"/>
              </a:rPr>
              <a:t> and Hanrahan. 2003.]</a:t>
            </a:r>
          </a:p>
          <a:p>
            <a:pPr marL="1257300" lvl="2" indent="-342900">
              <a:spcBef>
                <a:spcPct val="20000"/>
              </a:spcBef>
              <a:buClr>
                <a:schemeClr val="hlink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latin typeface="Whipsmart" panose="020B0502030203050204" pitchFamily="34" charset="0"/>
              </a:rPr>
              <a:t>torzított, sziluettre illeszkedő mélység-térkép</a:t>
            </a:r>
            <a:endParaRPr lang="en-US" sz="2400" dirty="0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551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066800" y="-7620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A s</a:t>
            </a:r>
            <a:r>
              <a:rPr lang="en-US" sz="4400" dirty="0" err="1">
                <a:latin typeface="Whipsmart" panose="020B0502030203050204" pitchFamily="34" charset="0"/>
                <a:ea typeface="+mj-ea"/>
                <a:cs typeface="+mj-cs"/>
              </a:rPr>
              <a:t>ilhouette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 map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 torzított mélység térkép rácsa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35843" name="Picture 3" descr="figure_distortedgri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413" y="2312988"/>
            <a:ext cx="4860925" cy="364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1944688" y="1881188"/>
            <a:ext cx="34916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egy mélység-minta minden cellában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5845" name="Line 5"/>
          <p:cNvSpPr>
            <a:spLocks noChangeShapeType="1"/>
          </p:cNvSpPr>
          <p:nvPr/>
        </p:nvSpPr>
        <p:spPr bwMode="auto">
          <a:xfrm>
            <a:off x="3924300" y="2278063"/>
            <a:ext cx="431800" cy="136683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lg"/>
          </a:ln>
        </p:spPr>
        <p:txBody>
          <a:bodyPr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836738" y="6029325"/>
            <a:ext cx="402225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>
                <a:latin typeface="Whipsmart" panose="020B0502030203050204" pitchFamily="34" charset="0"/>
              </a:rPr>
              <a:t>siluett pontok rácsa alapján keressük meg </a:t>
            </a:r>
          </a:p>
          <a:p>
            <a:r>
              <a:rPr lang="hu-HU">
                <a:latin typeface="Whipsmart" panose="020B0502030203050204" pitchFamily="34" charset="0"/>
              </a:rPr>
              <a:t>hogy az árnyalt pont melyik cellába esik</a:t>
            </a:r>
            <a:endParaRPr lang="en-US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52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1066800" y="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Geometry map 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eredmények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36867" name="Picture 3" descr="capture_08302006_15415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3392488"/>
            <a:ext cx="4367212" cy="32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capture_08302006_1542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1881188"/>
            <a:ext cx="3043238" cy="2282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869" name="Picture 5" descr="capture_08302006_15415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3392488"/>
            <a:ext cx="4392612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6" descr="capture_08302006_1542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1388" y="1866900"/>
            <a:ext cx="3043237" cy="2282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88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/>
              <a:t>Post processing</a:t>
            </a: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‘</a:t>
            </a:r>
            <a:r>
              <a:rPr lang="hu-HU"/>
              <a:t>Végső</a:t>
            </a:r>
            <a:r>
              <a:rPr lang="en-US"/>
              <a:t>’ renderel</a:t>
            </a:r>
            <a:r>
              <a:rPr lang="hu-HU"/>
              <a:t>és frame buffer helyett textúrába</a:t>
            </a:r>
          </a:p>
          <a:p>
            <a:pPr eaLnBrk="1" hangingPunct="1"/>
            <a:r>
              <a:rPr lang="hu-HU"/>
              <a:t>ezen képfeldolgozási műveletek</a:t>
            </a:r>
          </a:p>
          <a:p>
            <a:pPr eaLnBrk="1" hangingPunct="1"/>
            <a:r>
              <a:rPr lang="hu-HU"/>
              <a:t>full screen quad a képernyőre, ráfeszítve a kép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12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</a:t>
            </a:r>
            <a:r>
              <a:rPr lang="hu-HU"/>
              <a:t>lur</a:t>
            </a:r>
            <a:endParaRPr lang="en-US"/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838200" y="2895600"/>
            <a:ext cx="16764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eredeti kép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3505200" y="2895600"/>
            <a:ext cx="16764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temp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38917" name="AutoShape 6"/>
          <p:cNvCxnSpPr>
            <a:cxnSpLocks noChangeShapeType="1"/>
            <a:stCxn id="38915" idx="2"/>
            <a:endCxn id="38918" idx="0"/>
          </p:cNvCxnSpPr>
          <p:nvPr/>
        </p:nvCxnSpPr>
        <p:spPr bwMode="auto">
          <a:xfrm>
            <a:off x="1676400" y="3962400"/>
            <a:ext cx="457200" cy="762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38918" name="Oval 7"/>
          <p:cNvSpPr>
            <a:spLocks noChangeArrowheads="1"/>
          </p:cNvSpPr>
          <p:nvPr/>
        </p:nvSpPr>
        <p:spPr bwMode="auto">
          <a:xfrm>
            <a:off x="1143000" y="4724400"/>
            <a:ext cx="1981200" cy="990600"/>
          </a:xfrm>
          <a:prstGeom prst="ellipse">
            <a:avLst/>
          </a:prstGeom>
          <a:solidFill>
            <a:srgbClr val="00CCFF"/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vízszintes</a:t>
            </a:r>
          </a:p>
          <a:p>
            <a:pPr algn="ctr"/>
            <a:r>
              <a:rPr lang="hu-HU">
                <a:latin typeface="Whipsmart" panose="020B0502030203050204" pitchFamily="34" charset="0"/>
              </a:rPr>
              <a:t>szűrés</a:t>
            </a:r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38919" name="Oval 8"/>
          <p:cNvSpPr>
            <a:spLocks noChangeArrowheads="1"/>
          </p:cNvSpPr>
          <p:nvPr/>
        </p:nvSpPr>
        <p:spPr bwMode="auto">
          <a:xfrm>
            <a:off x="5334000" y="4800600"/>
            <a:ext cx="1981200" cy="990600"/>
          </a:xfrm>
          <a:prstGeom prst="ellipse">
            <a:avLst/>
          </a:prstGeom>
          <a:solidFill>
            <a:srgbClr val="00CCFF"/>
          </a:solidFill>
          <a:ln w="12700">
            <a:solidFill>
              <a:schemeClr val="tx1"/>
            </a:solidFill>
            <a:round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függőleges</a:t>
            </a:r>
          </a:p>
          <a:p>
            <a:pPr algn="ctr"/>
            <a:r>
              <a:rPr lang="hu-HU">
                <a:latin typeface="Whipsmart" panose="020B0502030203050204" pitchFamily="34" charset="0"/>
              </a:rPr>
              <a:t>szűrés</a:t>
            </a:r>
            <a:endParaRPr lang="en-US">
              <a:latin typeface="Whipsmart" panose="020B0502030203050204" pitchFamily="34" charset="0"/>
            </a:endParaRPr>
          </a:p>
        </p:txBody>
      </p:sp>
      <p:cxnSp>
        <p:nvCxnSpPr>
          <p:cNvPr id="38920" name="AutoShape 9"/>
          <p:cNvCxnSpPr>
            <a:cxnSpLocks noChangeShapeType="1"/>
            <a:stCxn id="38918" idx="7"/>
            <a:endCxn id="38916" idx="1"/>
          </p:cNvCxnSpPr>
          <p:nvPr/>
        </p:nvCxnSpPr>
        <p:spPr bwMode="auto">
          <a:xfrm flipV="1">
            <a:off x="2833688" y="3429000"/>
            <a:ext cx="671512" cy="14398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8921" name="AutoShape 10"/>
          <p:cNvCxnSpPr>
            <a:cxnSpLocks noChangeShapeType="1"/>
            <a:stCxn id="38916" idx="3"/>
            <a:endCxn id="38919" idx="0"/>
          </p:cNvCxnSpPr>
          <p:nvPr/>
        </p:nvCxnSpPr>
        <p:spPr bwMode="auto">
          <a:xfrm>
            <a:off x="5181600" y="3429000"/>
            <a:ext cx="1143000" cy="13716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cxnSp>
        <p:nvCxnSpPr>
          <p:cNvPr id="38922" name="AutoShape 11"/>
          <p:cNvCxnSpPr>
            <a:cxnSpLocks noChangeShapeType="1"/>
            <a:stCxn id="38919" idx="7"/>
            <a:endCxn id="38923" idx="2"/>
          </p:cNvCxnSpPr>
          <p:nvPr/>
        </p:nvCxnSpPr>
        <p:spPr bwMode="auto">
          <a:xfrm flipV="1">
            <a:off x="7024688" y="3962400"/>
            <a:ext cx="366712" cy="98266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med"/>
          </a:ln>
        </p:spPr>
      </p:cxnSp>
      <p:sp>
        <p:nvSpPr>
          <p:cNvPr id="38923" name="Rectangle 12"/>
          <p:cNvSpPr>
            <a:spLocks noChangeArrowheads="1"/>
          </p:cNvSpPr>
          <p:nvPr/>
        </p:nvSpPr>
        <p:spPr bwMode="auto">
          <a:xfrm>
            <a:off x="6553200" y="2895600"/>
            <a:ext cx="1676400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pPr algn="ctr"/>
            <a:r>
              <a:rPr lang="hu-HU">
                <a:latin typeface="Whipsmart" panose="020B0502030203050204" pitchFamily="34" charset="0"/>
              </a:rPr>
              <a:t>frame buffer</a:t>
            </a:r>
            <a:endParaRPr lang="en-US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678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/>
              <a:t>Blur shader</a:t>
            </a:r>
            <a:r>
              <a:rPr lang="en-US"/>
              <a:t> (v</a:t>
            </a:r>
            <a:r>
              <a:rPr lang="hu-HU"/>
              <a:t>íszintes</a:t>
            </a:r>
            <a:r>
              <a:rPr lang="en-US"/>
              <a:t>)</a:t>
            </a:r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152400" y="2295525"/>
            <a:ext cx="8896350" cy="3038475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600" b="1" dirty="0">
                <a:latin typeface="Courier New" pitchFamily="49" charset="0"/>
              </a:rPr>
              <a:t>float4 </a:t>
            </a:r>
            <a:r>
              <a:rPr lang="hu-HU" sz="1600" b="1" dirty="0" err="1">
                <a:latin typeface="Courier New" pitchFamily="49" charset="0"/>
              </a:rPr>
              <a:t>psBlurÖ</a:t>
            </a:r>
            <a:r>
              <a:rPr lang="hu-HU" sz="1600" b="1" dirty="0">
                <a:latin typeface="Courier New" pitchFamily="49" charset="0"/>
              </a:rPr>
              <a:t>...</a:t>
            </a:r>
            <a:r>
              <a:rPr lang="en-US" sz="1600" b="1" dirty="0">
                <a:latin typeface="Courier New" pitchFamily="49" charset="0"/>
              </a:rPr>
              <a:t>) : COLOR</a:t>
            </a: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{</a:t>
            </a: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	</a:t>
            </a: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  </a:t>
            </a:r>
            <a:r>
              <a:rPr lang="hu-HU" sz="1600" b="1" dirty="0">
                <a:latin typeface="Courier New" pitchFamily="49" charset="0"/>
              </a:rPr>
              <a:t>float4 </a:t>
            </a:r>
            <a:r>
              <a:rPr lang="hu-HU" sz="1600" b="1" dirty="0" err="1">
                <a:latin typeface="Courier New" pitchFamily="49" charset="0"/>
              </a:rPr>
              <a:t>color</a:t>
            </a:r>
            <a:r>
              <a:rPr lang="en-US" sz="1600" b="1" dirty="0">
                <a:latin typeface="Courier New" pitchFamily="49" charset="0"/>
              </a:rPr>
              <a:t> =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hu-HU" sz="1600" b="1" dirty="0">
                <a:latin typeface="Courier New" pitchFamily="49" charset="0"/>
              </a:rPr>
              <a:t>    </a:t>
            </a:r>
            <a:r>
              <a:rPr lang="en-US" sz="1600" b="1" dirty="0">
                <a:latin typeface="Courier New" pitchFamily="49" charset="0"/>
              </a:rPr>
              <a:t>tex2D(Texture, float2(tex0.x-(2.0*Stretch/width), tex0.y))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+</a:t>
            </a:r>
            <a:r>
              <a:rPr lang="hu-HU" sz="1600" b="1" dirty="0">
                <a:latin typeface="Courier New" pitchFamily="49" charset="0"/>
              </a:rPr>
              <a:t>  </a:t>
            </a:r>
            <a:r>
              <a:rPr lang="en-US" sz="1600" b="1" dirty="0">
                <a:latin typeface="Courier New" pitchFamily="49" charset="0"/>
              </a:rPr>
              <a:t> tex2D(Texture, float2(tex0.x-(1.0*Stretch/width ), tex0.y))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+</a:t>
            </a:r>
            <a:r>
              <a:rPr lang="hu-HU" sz="1600" b="1" dirty="0">
                <a:latin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</a:rPr>
              <a:t>tex2D(Texture, tex0)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+</a:t>
            </a:r>
            <a:r>
              <a:rPr lang="hu-HU" sz="1600" b="1" dirty="0">
                <a:latin typeface="Courier New" pitchFamily="49" charset="0"/>
              </a:rPr>
              <a:t>  </a:t>
            </a:r>
            <a:r>
              <a:rPr lang="en-US" sz="1600" b="1" dirty="0">
                <a:latin typeface="Courier New" pitchFamily="49" charset="0"/>
              </a:rPr>
              <a:t> tex2D(Texture, float2(tex0.x+(1.0*Stretch/width), tex0.y))</a:t>
            </a:r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+</a:t>
            </a:r>
            <a:r>
              <a:rPr lang="hu-HU" sz="1600" b="1" dirty="0">
                <a:latin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</a:rPr>
              <a:t>tex2D(Texture, float2(tex0.x+(2.0*Stretch/width), tex0.y));</a:t>
            </a:r>
          </a:p>
          <a:p>
            <a:pPr eaLnBrk="0" hangingPunct="0"/>
            <a:endParaRPr lang="hu-HU" sz="1600" b="1" dirty="0">
              <a:latin typeface="Courier New" pitchFamily="49" charset="0"/>
            </a:endParaRPr>
          </a:p>
          <a:p>
            <a:pPr eaLnBrk="0" hangingPunct="0"/>
            <a:r>
              <a:rPr lang="hu-HU" sz="1600" b="1" dirty="0">
                <a:latin typeface="Courier New" pitchFamily="49" charset="0"/>
              </a:rPr>
              <a:t>  </a:t>
            </a:r>
            <a:r>
              <a:rPr lang="hu-HU" sz="1600" b="1" dirty="0" err="1">
                <a:latin typeface="Courier New" pitchFamily="49" charset="0"/>
              </a:rPr>
              <a:t>return</a:t>
            </a:r>
            <a:r>
              <a:rPr lang="hu-HU" sz="1600" b="1" dirty="0">
                <a:latin typeface="Courier New" pitchFamily="49" charset="0"/>
              </a:rPr>
              <a:t> </a:t>
            </a:r>
            <a:r>
              <a:rPr lang="hu-HU" sz="1600" b="1" dirty="0" err="1">
                <a:latin typeface="Courier New" pitchFamily="49" charset="0"/>
              </a:rPr>
              <a:t>color</a:t>
            </a:r>
            <a:r>
              <a:rPr lang="hu-HU" sz="1600" b="1" dirty="0">
                <a:latin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</a:rPr>
              <a:t>/ 5;</a:t>
            </a:r>
          </a:p>
          <a:p>
            <a:pPr eaLnBrk="0" hangingPunct="0"/>
            <a:r>
              <a:rPr lang="en-US" sz="1600" b="1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9126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/>
              <a:t>Image based lighting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/>
              <a:t>1. menet</a:t>
            </a:r>
          </a:p>
          <a:p>
            <a:pPr lvl="1" eaLnBrk="1" hangingPunct="1"/>
            <a:r>
              <a:rPr lang="hu-HU"/>
              <a:t>készítünk 6 képet a színtérről a tükröző felületű objektum pozíciójából</a:t>
            </a:r>
          </a:p>
          <a:p>
            <a:pPr lvl="1" eaLnBrk="1" hangingPunct="1"/>
            <a:r>
              <a:rPr lang="hu-HU"/>
              <a:t>az ereményt egy kocka textúra lapjain tároljuk</a:t>
            </a:r>
          </a:p>
          <a:p>
            <a:pPr eaLnBrk="1" hangingPunct="1"/>
            <a:r>
              <a:rPr lang="hu-HU"/>
              <a:t>2. menet</a:t>
            </a:r>
          </a:p>
          <a:p>
            <a:pPr lvl="1" eaLnBrk="1" hangingPunct="1"/>
            <a:r>
              <a:rPr lang="hu-HU"/>
              <a:t>képernyőre</a:t>
            </a:r>
          </a:p>
          <a:p>
            <a:pPr lvl="1" eaLnBrk="1" hangingPunct="1"/>
            <a:r>
              <a:rPr lang="hu-HU"/>
              <a:t>tükröző geometria rajzolása</a:t>
            </a:r>
          </a:p>
          <a:p>
            <a:pPr lvl="1" eaLnBrk="1" hangingPunct="1"/>
            <a:r>
              <a:rPr lang="hu-HU"/>
              <a:t>pixel shader tükörirányt számol és a kocka térképből olvas</a:t>
            </a:r>
            <a:endParaRPr lang="en-US"/>
          </a:p>
        </p:txBody>
      </p:sp>
      <p:sp>
        <p:nvSpPr>
          <p:cNvPr id="40964" name="Line 4"/>
          <p:cNvSpPr>
            <a:spLocks noChangeShapeType="1"/>
          </p:cNvSpPr>
          <p:nvPr/>
        </p:nvSpPr>
        <p:spPr bwMode="auto">
          <a:xfrm>
            <a:off x="494581" y="1338532"/>
            <a:ext cx="51816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2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04800" y="457200"/>
            <a:ext cx="561657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Image based lighting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423863" y="2205038"/>
            <a:ext cx="4681537" cy="42497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84225" y="3543300"/>
            <a:ext cx="893763" cy="1227138"/>
            <a:chOff x="144" y="2184"/>
            <a:chExt cx="828" cy="984"/>
          </a:xfrm>
        </p:grpSpPr>
        <p:sp>
          <p:nvSpPr>
            <p:cNvPr id="42003" name="Line 5"/>
            <p:cNvSpPr>
              <a:spLocks noChangeShapeType="1"/>
            </p:cNvSpPr>
            <p:nvPr/>
          </p:nvSpPr>
          <p:spPr bwMode="auto">
            <a:xfrm flipV="1">
              <a:off x="144" y="2400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Line 6"/>
            <p:cNvSpPr>
              <a:spLocks noChangeShapeType="1"/>
            </p:cNvSpPr>
            <p:nvPr/>
          </p:nvSpPr>
          <p:spPr bwMode="auto">
            <a:xfrm>
              <a:off x="144" y="2688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7"/>
            <p:cNvSpPr>
              <a:spLocks noChangeArrowheads="1"/>
            </p:cNvSpPr>
            <p:nvPr/>
          </p:nvSpPr>
          <p:spPr bwMode="auto">
            <a:xfrm>
              <a:off x="624" y="2448"/>
              <a:ext cx="192" cy="4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8"/>
            <p:cNvSpPr>
              <a:spLocks noChangeArrowheads="1"/>
            </p:cNvSpPr>
            <p:nvPr/>
          </p:nvSpPr>
          <p:spPr bwMode="auto">
            <a:xfrm>
              <a:off x="720" y="2544"/>
              <a:ext cx="96" cy="288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Freeform 9"/>
            <p:cNvSpPr>
              <a:spLocks/>
            </p:cNvSpPr>
            <p:nvPr/>
          </p:nvSpPr>
          <p:spPr bwMode="auto">
            <a:xfrm>
              <a:off x="816" y="2208"/>
              <a:ext cx="144" cy="192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Freeform 10"/>
            <p:cNvSpPr>
              <a:spLocks/>
            </p:cNvSpPr>
            <p:nvPr/>
          </p:nvSpPr>
          <p:spPr bwMode="auto">
            <a:xfrm>
              <a:off x="768" y="2244"/>
              <a:ext cx="192" cy="156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1"/>
            <p:cNvSpPr>
              <a:spLocks/>
            </p:cNvSpPr>
            <p:nvPr/>
          </p:nvSpPr>
          <p:spPr bwMode="auto">
            <a:xfrm>
              <a:off x="720" y="2928"/>
              <a:ext cx="252" cy="144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Freeform 12"/>
            <p:cNvSpPr>
              <a:spLocks/>
            </p:cNvSpPr>
            <p:nvPr/>
          </p:nvSpPr>
          <p:spPr bwMode="auto">
            <a:xfrm>
              <a:off x="720" y="2928"/>
              <a:ext cx="144" cy="240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Freeform 13"/>
            <p:cNvSpPr>
              <a:spLocks/>
            </p:cNvSpPr>
            <p:nvPr/>
          </p:nvSpPr>
          <p:spPr bwMode="auto">
            <a:xfrm>
              <a:off x="720" y="2928"/>
              <a:ext cx="48" cy="240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2" name="Freeform 14"/>
            <p:cNvSpPr>
              <a:spLocks/>
            </p:cNvSpPr>
            <p:nvPr/>
          </p:nvSpPr>
          <p:spPr bwMode="auto">
            <a:xfrm>
              <a:off x="840" y="2184"/>
              <a:ext cx="52" cy="216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989" name="Line 15"/>
          <p:cNvSpPr>
            <a:spLocks noChangeShapeType="1"/>
          </p:cNvSpPr>
          <p:nvPr/>
        </p:nvSpPr>
        <p:spPr bwMode="auto">
          <a:xfrm flipV="1">
            <a:off x="1535113" y="3643313"/>
            <a:ext cx="846137" cy="504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0" name="Line 16"/>
          <p:cNvSpPr>
            <a:spLocks noChangeShapeType="1"/>
          </p:cNvSpPr>
          <p:nvPr/>
        </p:nvSpPr>
        <p:spPr bwMode="auto">
          <a:xfrm>
            <a:off x="2381250" y="3643313"/>
            <a:ext cx="60325" cy="649287"/>
          </a:xfrm>
          <a:prstGeom prst="line">
            <a:avLst/>
          </a:prstGeom>
          <a:noFill/>
          <a:ln w="38100">
            <a:solidFill>
              <a:srgbClr val="35C955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1" name="Freeform 17"/>
          <p:cNvSpPr>
            <a:spLocks/>
          </p:cNvSpPr>
          <p:nvPr/>
        </p:nvSpPr>
        <p:spPr bwMode="auto">
          <a:xfrm>
            <a:off x="2381250" y="3643313"/>
            <a:ext cx="1031875" cy="1312862"/>
          </a:xfrm>
          <a:custGeom>
            <a:avLst/>
            <a:gdLst>
              <a:gd name="T0" fmla="*/ 227 w 499"/>
              <a:gd name="T1" fmla="*/ 590 h 590"/>
              <a:gd name="T2" fmla="*/ 0 w 499"/>
              <a:gd name="T3" fmla="*/ 0 h 590"/>
              <a:gd name="T4" fmla="*/ 499 w 499"/>
              <a:gd name="T5" fmla="*/ 91 h 590"/>
              <a:gd name="T6" fmla="*/ 227 w 499"/>
              <a:gd name="T7" fmla="*/ 590 h 590"/>
              <a:gd name="T8" fmla="*/ 0 60000 65536"/>
              <a:gd name="T9" fmla="*/ 0 60000 65536"/>
              <a:gd name="T10" fmla="*/ 0 60000 65536"/>
              <a:gd name="T11" fmla="*/ 0 60000 65536"/>
              <a:gd name="T12" fmla="*/ 0 w 499"/>
              <a:gd name="T13" fmla="*/ 0 h 590"/>
              <a:gd name="T14" fmla="*/ 499 w 499"/>
              <a:gd name="T15" fmla="*/ 590 h 5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" h="590">
                <a:moveTo>
                  <a:pt x="227" y="590"/>
                </a:moveTo>
                <a:lnTo>
                  <a:pt x="0" y="0"/>
                </a:lnTo>
                <a:lnTo>
                  <a:pt x="499" y="91"/>
                </a:lnTo>
                <a:lnTo>
                  <a:pt x="227" y="590"/>
                </a:lnTo>
                <a:close/>
              </a:path>
            </a:pathLst>
          </a:custGeom>
          <a:solidFill>
            <a:srgbClr val="FFFF66">
              <a:alpha val="58823"/>
            </a:srgbClr>
          </a:solidFill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1992" name="Line 18"/>
          <p:cNvSpPr>
            <a:spLocks noChangeShapeType="1"/>
          </p:cNvSpPr>
          <p:nvPr/>
        </p:nvSpPr>
        <p:spPr bwMode="auto">
          <a:xfrm>
            <a:off x="1535113" y="4251325"/>
            <a:ext cx="1316037" cy="704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3" name="Line 19"/>
          <p:cNvSpPr>
            <a:spLocks noChangeShapeType="1"/>
          </p:cNvSpPr>
          <p:nvPr/>
        </p:nvSpPr>
        <p:spPr bwMode="auto">
          <a:xfrm flipH="1">
            <a:off x="2586038" y="4956175"/>
            <a:ext cx="265112" cy="488950"/>
          </a:xfrm>
          <a:prstGeom prst="line">
            <a:avLst/>
          </a:prstGeom>
          <a:noFill/>
          <a:ln w="38100">
            <a:solidFill>
              <a:srgbClr val="35C955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4" name="Line 20"/>
          <p:cNvSpPr>
            <a:spLocks noChangeShapeType="1"/>
          </p:cNvSpPr>
          <p:nvPr/>
        </p:nvSpPr>
        <p:spPr bwMode="auto">
          <a:xfrm>
            <a:off x="3413125" y="3846513"/>
            <a:ext cx="36513" cy="590550"/>
          </a:xfrm>
          <a:prstGeom prst="line">
            <a:avLst/>
          </a:prstGeom>
          <a:noFill/>
          <a:ln w="38100">
            <a:solidFill>
              <a:srgbClr val="35C955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1995" name="Line 21"/>
          <p:cNvSpPr>
            <a:spLocks noChangeShapeType="1"/>
          </p:cNvSpPr>
          <p:nvPr/>
        </p:nvSpPr>
        <p:spPr bwMode="auto">
          <a:xfrm flipV="1">
            <a:off x="1503363" y="3846513"/>
            <a:ext cx="1909762" cy="374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2381250" y="3443288"/>
            <a:ext cx="2065338" cy="2219325"/>
            <a:chOff x="1528" y="2033"/>
            <a:chExt cx="1301" cy="1398"/>
          </a:xfrm>
        </p:grpSpPr>
        <p:sp>
          <p:nvSpPr>
            <p:cNvPr id="42000" name="Line 23"/>
            <p:cNvSpPr>
              <a:spLocks noChangeShapeType="1"/>
            </p:cNvSpPr>
            <p:nvPr/>
          </p:nvSpPr>
          <p:spPr bwMode="auto">
            <a:xfrm flipV="1">
              <a:off x="1528" y="2033"/>
              <a:ext cx="1124" cy="1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01" name="Line 24"/>
            <p:cNvSpPr>
              <a:spLocks noChangeShapeType="1"/>
            </p:cNvSpPr>
            <p:nvPr/>
          </p:nvSpPr>
          <p:spPr bwMode="auto">
            <a:xfrm>
              <a:off x="2178" y="2287"/>
              <a:ext cx="651" cy="25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2002" name="Line 25"/>
            <p:cNvSpPr>
              <a:spLocks noChangeShapeType="1"/>
            </p:cNvSpPr>
            <p:nvPr/>
          </p:nvSpPr>
          <p:spPr bwMode="auto">
            <a:xfrm>
              <a:off x="1824" y="2986"/>
              <a:ext cx="532" cy="44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63866" name="Line 26"/>
          <p:cNvSpPr>
            <a:spLocks noChangeShapeType="1"/>
          </p:cNvSpPr>
          <p:nvPr/>
        </p:nvSpPr>
        <p:spPr bwMode="auto">
          <a:xfrm>
            <a:off x="2851150" y="4351338"/>
            <a:ext cx="2254250" cy="1209675"/>
          </a:xfrm>
          <a:prstGeom prst="line">
            <a:avLst/>
          </a:prstGeom>
          <a:noFill/>
          <a:ln w="57150">
            <a:solidFill>
              <a:srgbClr val="000080"/>
            </a:solidFill>
            <a:round/>
            <a:headEnd/>
            <a:tailEnd type="stealth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41998" name="Picture 27" descr="ereflect"/>
          <p:cNvPicPr>
            <a:picLocks noChangeAspect="1" noChangeArrowheads="1"/>
          </p:cNvPicPr>
          <p:nvPr/>
        </p:nvPicPr>
        <p:blipFill>
          <a:blip r:embed="rId2" cstate="print">
            <a:lum bright="24000"/>
          </a:blip>
          <a:srcRect/>
          <a:stretch>
            <a:fillRect/>
          </a:stretch>
        </p:blipFill>
        <p:spPr bwMode="auto">
          <a:xfrm>
            <a:off x="5486400" y="3200400"/>
            <a:ext cx="3657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9" name="Picture 28" descr="uffizi_cro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57200"/>
            <a:ext cx="338455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253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2700338" y="76200"/>
            <a:ext cx="626586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Diffuse/Glossy visszaverődés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43011" name="Freeform 3"/>
          <p:cNvSpPr>
            <a:spLocks/>
          </p:cNvSpPr>
          <p:nvPr/>
        </p:nvSpPr>
        <p:spPr bwMode="auto">
          <a:xfrm>
            <a:off x="2338388" y="3789363"/>
            <a:ext cx="1871662" cy="2159000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971550" y="2781300"/>
            <a:ext cx="3743325" cy="388937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 rot="1387959">
            <a:off x="898525" y="3430588"/>
            <a:ext cx="893763" cy="1227137"/>
            <a:chOff x="144" y="2184"/>
            <a:chExt cx="828" cy="984"/>
          </a:xfrm>
        </p:grpSpPr>
        <p:sp>
          <p:nvSpPr>
            <p:cNvPr id="43029" name="Line 6"/>
            <p:cNvSpPr>
              <a:spLocks noChangeShapeType="1"/>
            </p:cNvSpPr>
            <p:nvPr/>
          </p:nvSpPr>
          <p:spPr bwMode="auto">
            <a:xfrm flipV="1">
              <a:off x="144" y="2400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0" name="Line 7"/>
            <p:cNvSpPr>
              <a:spLocks noChangeShapeType="1"/>
            </p:cNvSpPr>
            <p:nvPr/>
          </p:nvSpPr>
          <p:spPr bwMode="auto">
            <a:xfrm>
              <a:off x="144" y="2688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1" name="Oval 8"/>
            <p:cNvSpPr>
              <a:spLocks noChangeArrowheads="1"/>
            </p:cNvSpPr>
            <p:nvPr/>
          </p:nvSpPr>
          <p:spPr bwMode="auto">
            <a:xfrm>
              <a:off x="624" y="2448"/>
              <a:ext cx="192" cy="4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2" name="Oval 9"/>
            <p:cNvSpPr>
              <a:spLocks noChangeArrowheads="1"/>
            </p:cNvSpPr>
            <p:nvPr/>
          </p:nvSpPr>
          <p:spPr bwMode="auto">
            <a:xfrm>
              <a:off x="720" y="2544"/>
              <a:ext cx="96" cy="288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3" name="Freeform 10"/>
            <p:cNvSpPr>
              <a:spLocks/>
            </p:cNvSpPr>
            <p:nvPr/>
          </p:nvSpPr>
          <p:spPr bwMode="auto">
            <a:xfrm>
              <a:off x="816" y="2208"/>
              <a:ext cx="144" cy="192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Freeform 11"/>
            <p:cNvSpPr>
              <a:spLocks/>
            </p:cNvSpPr>
            <p:nvPr/>
          </p:nvSpPr>
          <p:spPr bwMode="auto">
            <a:xfrm>
              <a:off x="768" y="2244"/>
              <a:ext cx="192" cy="156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5" name="Freeform 12"/>
            <p:cNvSpPr>
              <a:spLocks/>
            </p:cNvSpPr>
            <p:nvPr/>
          </p:nvSpPr>
          <p:spPr bwMode="auto">
            <a:xfrm>
              <a:off x="720" y="2928"/>
              <a:ext cx="252" cy="144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6" name="Freeform 13"/>
            <p:cNvSpPr>
              <a:spLocks/>
            </p:cNvSpPr>
            <p:nvPr/>
          </p:nvSpPr>
          <p:spPr bwMode="auto">
            <a:xfrm>
              <a:off x="720" y="2928"/>
              <a:ext cx="144" cy="240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7" name="Freeform 14"/>
            <p:cNvSpPr>
              <a:spLocks/>
            </p:cNvSpPr>
            <p:nvPr/>
          </p:nvSpPr>
          <p:spPr bwMode="auto">
            <a:xfrm>
              <a:off x="720" y="2928"/>
              <a:ext cx="48" cy="240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8" name="Freeform 15"/>
            <p:cNvSpPr>
              <a:spLocks/>
            </p:cNvSpPr>
            <p:nvPr/>
          </p:nvSpPr>
          <p:spPr bwMode="auto">
            <a:xfrm>
              <a:off x="840" y="2184"/>
              <a:ext cx="52" cy="216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014" name="Line 16"/>
          <p:cNvSpPr>
            <a:spLocks noChangeShapeType="1"/>
          </p:cNvSpPr>
          <p:nvPr/>
        </p:nvSpPr>
        <p:spPr bwMode="auto">
          <a:xfrm>
            <a:off x="1619250" y="4222750"/>
            <a:ext cx="1079500" cy="5762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15" name="Line 17"/>
          <p:cNvSpPr>
            <a:spLocks noChangeShapeType="1"/>
          </p:cNvSpPr>
          <p:nvPr/>
        </p:nvSpPr>
        <p:spPr bwMode="auto">
          <a:xfrm flipH="1" flipV="1">
            <a:off x="2338388" y="3717925"/>
            <a:ext cx="360362" cy="1081088"/>
          </a:xfrm>
          <a:prstGeom prst="line">
            <a:avLst/>
          </a:prstGeom>
          <a:noFill/>
          <a:ln w="57150">
            <a:solidFill>
              <a:srgbClr val="35C955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971550" y="2781300"/>
            <a:ext cx="3743325" cy="2952750"/>
            <a:chOff x="1066" y="1207"/>
            <a:chExt cx="2358" cy="1860"/>
          </a:xfrm>
        </p:grpSpPr>
        <p:sp>
          <p:nvSpPr>
            <p:cNvPr id="43024" name="Line 19"/>
            <p:cNvSpPr>
              <a:spLocks noChangeShapeType="1"/>
            </p:cNvSpPr>
            <p:nvPr/>
          </p:nvSpPr>
          <p:spPr bwMode="auto">
            <a:xfrm flipV="1">
              <a:off x="2154" y="1253"/>
              <a:ext cx="1270" cy="1225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25" name="Line 20"/>
            <p:cNvSpPr>
              <a:spLocks noChangeShapeType="1"/>
            </p:cNvSpPr>
            <p:nvPr/>
          </p:nvSpPr>
          <p:spPr bwMode="auto">
            <a:xfrm flipV="1">
              <a:off x="2154" y="1207"/>
              <a:ext cx="318" cy="127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26" name="Line 21"/>
            <p:cNvSpPr>
              <a:spLocks noChangeShapeType="1"/>
            </p:cNvSpPr>
            <p:nvPr/>
          </p:nvSpPr>
          <p:spPr bwMode="auto">
            <a:xfrm flipH="1" flipV="1">
              <a:off x="1519" y="1207"/>
              <a:ext cx="635" cy="127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27" name="Line 22"/>
            <p:cNvSpPr>
              <a:spLocks noChangeShapeType="1"/>
            </p:cNvSpPr>
            <p:nvPr/>
          </p:nvSpPr>
          <p:spPr bwMode="auto">
            <a:xfrm flipH="1" flipV="1">
              <a:off x="1111" y="2296"/>
              <a:ext cx="1043" cy="18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28" name="Line 23"/>
            <p:cNvSpPr>
              <a:spLocks noChangeShapeType="1"/>
            </p:cNvSpPr>
            <p:nvPr/>
          </p:nvSpPr>
          <p:spPr bwMode="auto">
            <a:xfrm flipH="1">
              <a:off x="1066" y="2478"/>
              <a:ext cx="1088" cy="58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2122488" y="2998788"/>
            <a:ext cx="1073150" cy="863600"/>
            <a:chOff x="1791" y="1344"/>
            <a:chExt cx="676" cy="544"/>
          </a:xfrm>
        </p:grpSpPr>
        <p:sp>
          <p:nvSpPr>
            <p:cNvPr id="43022" name="Rectangle 25"/>
            <p:cNvSpPr>
              <a:spLocks noChangeArrowheads="1"/>
            </p:cNvSpPr>
            <p:nvPr/>
          </p:nvSpPr>
          <p:spPr bwMode="auto">
            <a:xfrm>
              <a:off x="1791" y="1344"/>
              <a:ext cx="676" cy="36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 b="1">
                  <a:solidFill>
                    <a:schemeClr val="accent2"/>
                  </a:solidFill>
                  <a:latin typeface="Times New Roman" pitchFamily="18" charset="0"/>
                  <a:sym typeface="Symbol" pitchFamily="18" charset="2"/>
                </a:rPr>
                <a:t>cos</a:t>
              </a:r>
              <a:r>
                <a:rPr lang="hu-HU" sz="3200" b="1">
                  <a:solidFill>
                    <a:schemeClr val="accent2"/>
                  </a:solidFill>
                  <a:latin typeface="Times New Roman" pitchFamily="18" charset="0"/>
                  <a:sym typeface="Symbol" pitchFamily="18" charset="2"/>
                </a:rPr>
                <a:t>’</a:t>
              </a:r>
              <a:endParaRPr lang="en-US" sz="3200" b="1">
                <a:solidFill>
                  <a:schemeClr val="accent2"/>
                </a:solidFill>
                <a:latin typeface="Times New Roman" pitchFamily="18" charset="0"/>
                <a:sym typeface="Symbol" pitchFamily="18" charset="2"/>
              </a:endParaRPr>
            </a:p>
          </p:txBody>
        </p:sp>
        <p:sp>
          <p:nvSpPr>
            <p:cNvPr id="43023" name="Freeform 26"/>
            <p:cNvSpPr>
              <a:spLocks/>
            </p:cNvSpPr>
            <p:nvPr/>
          </p:nvSpPr>
          <p:spPr bwMode="auto">
            <a:xfrm>
              <a:off x="1973" y="1842"/>
              <a:ext cx="317" cy="46"/>
            </a:xfrm>
            <a:custGeom>
              <a:avLst/>
              <a:gdLst>
                <a:gd name="T0" fmla="*/ 0 w 363"/>
                <a:gd name="T1" fmla="*/ 46 h 46"/>
                <a:gd name="T2" fmla="*/ 136 w 363"/>
                <a:gd name="T3" fmla="*/ 0 h 46"/>
                <a:gd name="T4" fmla="*/ 363 w 363"/>
                <a:gd name="T5" fmla="*/ 46 h 46"/>
                <a:gd name="T6" fmla="*/ 0 60000 65536"/>
                <a:gd name="T7" fmla="*/ 0 60000 65536"/>
                <a:gd name="T8" fmla="*/ 0 60000 65536"/>
                <a:gd name="T9" fmla="*/ 0 w 363"/>
                <a:gd name="T10" fmla="*/ 0 h 46"/>
                <a:gd name="T11" fmla="*/ 363 w 363"/>
                <a:gd name="T12" fmla="*/ 46 h 4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63" h="46">
                  <a:moveTo>
                    <a:pt x="0" y="46"/>
                  </a:moveTo>
                  <a:cubicBezTo>
                    <a:pt x="38" y="23"/>
                    <a:pt x="76" y="0"/>
                    <a:pt x="136" y="0"/>
                  </a:cubicBezTo>
                  <a:cubicBezTo>
                    <a:pt x="196" y="0"/>
                    <a:pt x="325" y="38"/>
                    <a:pt x="363" y="46"/>
                  </a:cubicBezTo>
                </a:path>
              </a:pathLst>
            </a:custGeom>
            <a:noFill/>
            <a:ln w="57150" cap="flat" cmpd="sng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64891" name="Line 27"/>
          <p:cNvSpPr>
            <a:spLocks noChangeShapeType="1"/>
          </p:cNvSpPr>
          <p:nvPr/>
        </p:nvSpPr>
        <p:spPr bwMode="auto">
          <a:xfrm flipH="1" flipV="1">
            <a:off x="2051050" y="2781300"/>
            <a:ext cx="647700" cy="2017713"/>
          </a:xfrm>
          <a:prstGeom prst="line">
            <a:avLst/>
          </a:prstGeom>
          <a:noFill/>
          <a:ln w="57150">
            <a:solidFill>
              <a:srgbClr val="35C955"/>
            </a:solidFill>
            <a:prstDash val="sysDot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43019" name="Picture 28" descr="uffizi_cro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1863" y="1989138"/>
            <a:ext cx="2951162" cy="220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0" name="Picture 29" descr="uffizi_cross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863" y="4437063"/>
            <a:ext cx="2916237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21" name="Picture 30" descr="env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659063" cy="265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174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4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4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4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9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/>
              <a:t>Eszköz: Render target</a:t>
            </a: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hu-HU" dirty="0" err="1"/>
              <a:t>frame</a:t>
            </a:r>
            <a:r>
              <a:rPr lang="hu-HU" dirty="0"/>
              <a:t> </a:t>
            </a:r>
            <a:r>
              <a:rPr lang="hu-HU" dirty="0" err="1"/>
              <a:t>buffer</a:t>
            </a:r>
            <a:r>
              <a:rPr lang="hu-HU" dirty="0"/>
              <a:t> helyett </a:t>
            </a:r>
            <a:r>
              <a:rPr lang="en-US" dirty="0"/>
              <a:t>text</a:t>
            </a:r>
            <a:r>
              <a:rPr lang="hu-HU" dirty="0" err="1"/>
              <a:t>úra</a:t>
            </a:r>
            <a:endParaRPr lang="hu-HU" dirty="0"/>
          </a:p>
          <a:p>
            <a:pPr eaLnBrk="1" hangingPunct="1"/>
            <a:r>
              <a:rPr lang="hu-HU" dirty="0" err="1"/>
              <a:t>z-buffer</a:t>
            </a:r>
            <a:r>
              <a:rPr lang="hu-HU" dirty="0"/>
              <a:t>, stencil </a:t>
            </a:r>
            <a:r>
              <a:rPr lang="hu-HU" dirty="0" err="1"/>
              <a:t>buffer</a:t>
            </a:r>
            <a:r>
              <a:rPr lang="hu-HU" dirty="0"/>
              <a:t> helyett</a:t>
            </a:r>
            <a:r>
              <a:rPr lang="en-US" dirty="0"/>
              <a:t> text</a:t>
            </a:r>
            <a:r>
              <a:rPr lang="hu-HU" dirty="0" err="1"/>
              <a:t>úra</a:t>
            </a:r>
            <a:endParaRPr lang="hu-HU" dirty="0"/>
          </a:p>
          <a:p>
            <a:pPr eaLnBrk="1" hangingPunct="1"/>
            <a:r>
              <a:rPr lang="hu-HU" dirty="0"/>
              <a:t>Direct3D</a:t>
            </a:r>
          </a:p>
          <a:p>
            <a:pPr lvl="1" eaLnBrk="1" hangingPunct="1"/>
            <a:r>
              <a:rPr lang="hu-HU" dirty="0"/>
              <a:t>textúra erőforrások létrehozása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D3D</a:t>
            </a:r>
            <a:r>
              <a:rPr lang="hu-HU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_BIND_RENDER_TARGET | D3D</a:t>
            </a:r>
            <a:r>
              <a:rPr lang="hu-HU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_BIND_SHADER_RESOURCE</a:t>
            </a:r>
          </a:p>
          <a:p>
            <a:pPr lvl="2"/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D3D11_BIND_DEPTH_STENCIL</a:t>
            </a:r>
          </a:p>
          <a:p>
            <a:pPr lvl="1" eaLnBrk="1" hangingPunct="1"/>
            <a:r>
              <a:rPr lang="hu-HU" dirty="0"/>
              <a:t>RTV, DSV </a:t>
            </a:r>
            <a:r>
              <a:rPr lang="en-US" dirty="0"/>
              <a:t>n</a:t>
            </a:r>
            <a:r>
              <a:rPr lang="hu-HU" dirty="0"/>
              <a:t>é</a:t>
            </a:r>
            <a:r>
              <a:rPr lang="en-US" dirty="0" err="1"/>
              <a:t>zetek</a:t>
            </a:r>
            <a:r>
              <a:rPr lang="hu-HU" dirty="0"/>
              <a:t> létrehozása</a:t>
            </a:r>
            <a:endParaRPr lang="en-US" dirty="0"/>
          </a:p>
          <a:p>
            <a:pPr lvl="2" eaLnBrk="1" hangingPunct="1"/>
            <a:r>
              <a:rPr lang="en-US" dirty="0"/>
              <a:t>text</a:t>
            </a:r>
            <a:r>
              <a:rPr lang="hu-HU" dirty="0" err="1"/>
              <a:t>úra</a:t>
            </a:r>
            <a:r>
              <a:rPr lang="hu-HU" dirty="0"/>
              <a:t> valamelyik </a:t>
            </a:r>
            <a:r>
              <a:rPr lang="hu-HU" dirty="0" err="1"/>
              <a:t>mipmap</a:t>
            </a:r>
            <a:r>
              <a:rPr lang="hu-HU" dirty="0"/>
              <a:t> szintje</a:t>
            </a:r>
          </a:p>
          <a:p>
            <a:pPr lvl="2" eaLnBrk="1" hangingPunct="1"/>
            <a:r>
              <a:rPr lang="hu-HU" dirty="0"/>
              <a:t>kocka textúra valamelyik lapjának valamelyik </a:t>
            </a:r>
            <a:r>
              <a:rPr lang="hu-HU" dirty="0" err="1"/>
              <a:t>mipmap</a:t>
            </a:r>
            <a:r>
              <a:rPr lang="hu-HU" dirty="0"/>
              <a:t> szintje</a:t>
            </a:r>
          </a:p>
          <a:p>
            <a:pPr lvl="1" eaLnBrk="1" hangingPunct="1"/>
            <a:r>
              <a:rPr lang="hu-HU" dirty="0"/>
              <a:t>nézet beállítása mint </a:t>
            </a:r>
            <a:r>
              <a:rPr lang="hu-HU" dirty="0" err="1"/>
              <a:t>render</a:t>
            </a:r>
            <a:r>
              <a:rPr lang="hu-HU" dirty="0"/>
              <a:t> </a:t>
            </a:r>
            <a:r>
              <a:rPr lang="hu-HU" dirty="0" err="1"/>
              <a:t>target</a:t>
            </a:r>
            <a:r>
              <a:rPr lang="en-US" dirty="0"/>
              <a:t>/depth buffer</a:t>
            </a:r>
          </a:p>
        </p:txBody>
      </p:sp>
    </p:spTree>
    <p:extLst>
      <p:ext uri="{BB962C8B-B14F-4D97-AF65-F5344CB8AC3E}">
        <p14:creationId xmlns:p14="http://schemas.microsoft.com/office/powerpoint/2010/main" val="669131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900113" y="76200"/>
            <a:ext cx="771048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Environment mapping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24075" y="1989138"/>
            <a:ext cx="2952750" cy="4248150"/>
            <a:chOff x="1247" y="1253"/>
            <a:chExt cx="1996" cy="2676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44110" name="Line 5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1" name="Line 6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2" name="Oval 7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3" name="Oval 8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4" name="Freeform 9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5" name="Freeform 10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6" name="Freeform 11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7" name="Freeform 12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8" name="Freeform 13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19" name="Freeform 14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108" name="Line 15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4109" name="Line 16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 rot="-5400000">
            <a:off x="1331913" y="1341438"/>
            <a:ext cx="2952750" cy="4248150"/>
            <a:chOff x="1247" y="1253"/>
            <a:chExt cx="1996" cy="2676"/>
          </a:xfrm>
        </p:grpSpPr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44097" name="Line 19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8" name="Line 20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9" name="Oval 21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0" name="Oval 22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1" name="Freeform 23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2" name="Freeform 24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3" name="Freeform 25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4" name="Freeform 26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5" name="Freeform 27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06" name="Freeform 28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095" name="Line 29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4096" name="Line 30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31"/>
          <p:cNvGrpSpPr>
            <a:grpSpLocks/>
          </p:cNvGrpSpPr>
          <p:nvPr/>
        </p:nvGrpSpPr>
        <p:grpSpPr bwMode="auto">
          <a:xfrm rot="10800000">
            <a:off x="611188" y="2133600"/>
            <a:ext cx="2952750" cy="4248150"/>
            <a:chOff x="1247" y="1253"/>
            <a:chExt cx="1996" cy="2676"/>
          </a:xfrm>
        </p:grpSpPr>
        <p:grpSp>
          <p:nvGrpSpPr>
            <p:cNvPr id="7" name="Group 32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44084" name="Line 33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5" name="Line 34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6" name="Oval 35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7" name="Oval 36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8" name="Freeform 37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9" name="Freeform 38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0" name="Freeform 39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1" name="Freeform 40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2" name="Freeform 41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93" name="Freeform 42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082" name="Line 43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4083" name="Line 44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45"/>
          <p:cNvGrpSpPr>
            <a:grpSpLocks/>
          </p:cNvGrpSpPr>
          <p:nvPr/>
        </p:nvGrpSpPr>
        <p:grpSpPr bwMode="auto">
          <a:xfrm rot="5400000">
            <a:off x="1403350" y="2781300"/>
            <a:ext cx="2952750" cy="4248150"/>
            <a:chOff x="1247" y="1253"/>
            <a:chExt cx="1996" cy="2676"/>
          </a:xfrm>
        </p:grpSpPr>
        <p:grpSp>
          <p:nvGrpSpPr>
            <p:cNvPr id="9" name="Group 46"/>
            <p:cNvGrpSpPr>
              <a:grpSpLocks/>
            </p:cNvGrpSpPr>
            <p:nvPr/>
          </p:nvGrpSpPr>
          <p:grpSpPr bwMode="auto">
            <a:xfrm>
              <a:off x="1247" y="2251"/>
              <a:ext cx="563" cy="773"/>
              <a:chOff x="144" y="2184"/>
              <a:chExt cx="828" cy="984"/>
            </a:xfrm>
          </p:grpSpPr>
          <p:sp>
            <p:nvSpPr>
              <p:cNvPr id="44071" name="Line 47"/>
              <p:cNvSpPr>
                <a:spLocks noChangeShapeType="1"/>
              </p:cNvSpPr>
              <p:nvPr/>
            </p:nvSpPr>
            <p:spPr bwMode="auto">
              <a:xfrm flipV="1">
                <a:off x="144" y="2400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2" name="Line 48"/>
              <p:cNvSpPr>
                <a:spLocks noChangeShapeType="1"/>
              </p:cNvSpPr>
              <p:nvPr/>
            </p:nvSpPr>
            <p:spPr bwMode="auto">
              <a:xfrm>
                <a:off x="144" y="2688"/>
                <a:ext cx="624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3" name="Oval 49"/>
              <p:cNvSpPr>
                <a:spLocks noChangeArrowheads="1"/>
              </p:cNvSpPr>
              <p:nvPr/>
            </p:nvSpPr>
            <p:spPr bwMode="auto">
              <a:xfrm>
                <a:off x="624" y="2448"/>
                <a:ext cx="192" cy="480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4" name="Oval 50"/>
              <p:cNvSpPr>
                <a:spLocks noChangeArrowheads="1"/>
              </p:cNvSpPr>
              <p:nvPr/>
            </p:nvSpPr>
            <p:spPr bwMode="auto">
              <a:xfrm>
                <a:off x="720" y="2544"/>
                <a:ext cx="96" cy="288"/>
              </a:xfrm>
              <a:prstGeom prst="ellipse">
                <a:avLst/>
              </a:prstGeom>
              <a:solidFill>
                <a:schemeClr val="bg2"/>
              </a:solidFill>
              <a:ln w="381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5" name="Freeform 51"/>
              <p:cNvSpPr>
                <a:spLocks/>
              </p:cNvSpPr>
              <p:nvPr/>
            </p:nvSpPr>
            <p:spPr bwMode="auto">
              <a:xfrm>
                <a:off x="816" y="2208"/>
                <a:ext cx="144" cy="192"/>
              </a:xfrm>
              <a:custGeom>
                <a:avLst/>
                <a:gdLst>
                  <a:gd name="T0" fmla="*/ 0 w 144"/>
                  <a:gd name="T1" fmla="*/ 192 h 192"/>
                  <a:gd name="T2" fmla="*/ 96 w 144"/>
                  <a:gd name="T3" fmla="*/ 144 h 192"/>
                  <a:gd name="T4" fmla="*/ 144 w 144"/>
                  <a:gd name="T5" fmla="*/ 0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192"/>
                    </a:moveTo>
                    <a:cubicBezTo>
                      <a:pt x="36" y="184"/>
                      <a:pt x="72" y="176"/>
                      <a:pt x="96" y="144"/>
                    </a:cubicBezTo>
                    <a:cubicBezTo>
                      <a:pt x="120" y="112"/>
                      <a:pt x="136" y="32"/>
                      <a:pt x="14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6" name="Freeform 52"/>
              <p:cNvSpPr>
                <a:spLocks/>
              </p:cNvSpPr>
              <p:nvPr/>
            </p:nvSpPr>
            <p:spPr bwMode="auto">
              <a:xfrm>
                <a:off x="768" y="2244"/>
                <a:ext cx="192" cy="156"/>
              </a:xfrm>
              <a:custGeom>
                <a:avLst/>
                <a:gdLst>
                  <a:gd name="T0" fmla="*/ 0 w 192"/>
                  <a:gd name="T1" fmla="*/ 156 h 156"/>
                  <a:gd name="T2" fmla="*/ 132 w 192"/>
                  <a:gd name="T3" fmla="*/ 120 h 156"/>
                  <a:gd name="T4" fmla="*/ 192 w 192"/>
                  <a:gd name="T5" fmla="*/ 0 h 156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156"/>
                  <a:gd name="T11" fmla="*/ 192 w 192"/>
                  <a:gd name="T12" fmla="*/ 156 h 1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156">
                    <a:moveTo>
                      <a:pt x="0" y="156"/>
                    </a:moveTo>
                    <a:cubicBezTo>
                      <a:pt x="22" y="150"/>
                      <a:pt x="100" y="146"/>
                      <a:pt x="132" y="120"/>
                    </a:cubicBezTo>
                    <a:cubicBezTo>
                      <a:pt x="164" y="94"/>
                      <a:pt x="180" y="25"/>
                      <a:pt x="192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7" name="Freeform 53"/>
              <p:cNvSpPr>
                <a:spLocks/>
              </p:cNvSpPr>
              <p:nvPr/>
            </p:nvSpPr>
            <p:spPr bwMode="auto">
              <a:xfrm>
                <a:off x="720" y="2928"/>
                <a:ext cx="252" cy="144"/>
              </a:xfrm>
              <a:custGeom>
                <a:avLst/>
                <a:gdLst>
                  <a:gd name="T0" fmla="*/ 0 w 252"/>
                  <a:gd name="T1" fmla="*/ 0 h 144"/>
                  <a:gd name="T2" fmla="*/ 144 w 252"/>
                  <a:gd name="T3" fmla="*/ 48 h 144"/>
                  <a:gd name="T4" fmla="*/ 252 w 252"/>
                  <a:gd name="T5" fmla="*/ 144 h 144"/>
                  <a:gd name="T6" fmla="*/ 0 60000 65536"/>
                  <a:gd name="T7" fmla="*/ 0 60000 65536"/>
                  <a:gd name="T8" fmla="*/ 0 60000 65536"/>
                  <a:gd name="T9" fmla="*/ 0 w 252"/>
                  <a:gd name="T10" fmla="*/ 0 h 144"/>
                  <a:gd name="T11" fmla="*/ 252 w 252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2" h="144">
                    <a:moveTo>
                      <a:pt x="0" y="0"/>
                    </a:moveTo>
                    <a:cubicBezTo>
                      <a:pt x="56" y="8"/>
                      <a:pt x="102" y="24"/>
                      <a:pt x="144" y="48"/>
                    </a:cubicBezTo>
                    <a:cubicBezTo>
                      <a:pt x="186" y="72"/>
                      <a:pt x="230" y="124"/>
                      <a:pt x="252" y="144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8" name="Freeform 54"/>
              <p:cNvSpPr>
                <a:spLocks/>
              </p:cNvSpPr>
              <p:nvPr/>
            </p:nvSpPr>
            <p:spPr bwMode="auto">
              <a:xfrm>
                <a:off x="720" y="2928"/>
                <a:ext cx="144" cy="240"/>
              </a:xfrm>
              <a:custGeom>
                <a:avLst/>
                <a:gdLst>
                  <a:gd name="T0" fmla="*/ 0 w 144"/>
                  <a:gd name="T1" fmla="*/ 0 h 240"/>
                  <a:gd name="T2" fmla="*/ 120 w 144"/>
                  <a:gd name="T3" fmla="*/ 144 h 240"/>
                  <a:gd name="T4" fmla="*/ 144 w 144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240"/>
                  <a:gd name="T11" fmla="*/ 144 w 144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240">
                    <a:moveTo>
                      <a:pt x="0" y="0"/>
                    </a:moveTo>
                    <a:cubicBezTo>
                      <a:pt x="20" y="24"/>
                      <a:pt x="96" y="104"/>
                      <a:pt x="120" y="144"/>
                    </a:cubicBezTo>
                    <a:cubicBezTo>
                      <a:pt x="144" y="184"/>
                      <a:pt x="139" y="220"/>
                      <a:pt x="144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9" name="Freeform 55"/>
              <p:cNvSpPr>
                <a:spLocks/>
              </p:cNvSpPr>
              <p:nvPr/>
            </p:nvSpPr>
            <p:spPr bwMode="auto">
              <a:xfrm>
                <a:off x="720" y="2928"/>
                <a:ext cx="48" cy="240"/>
              </a:xfrm>
              <a:custGeom>
                <a:avLst/>
                <a:gdLst>
                  <a:gd name="T0" fmla="*/ 0 w 48"/>
                  <a:gd name="T1" fmla="*/ 0 h 240"/>
                  <a:gd name="T2" fmla="*/ 48 w 48"/>
                  <a:gd name="T3" fmla="*/ 144 h 240"/>
                  <a:gd name="T4" fmla="*/ 0 w 48"/>
                  <a:gd name="T5" fmla="*/ 240 h 240"/>
                  <a:gd name="T6" fmla="*/ 0 60000 65536"/>
                  <a:gd name="T7" fmla="*/ 0 60000 65536"/>
                  <a:gd name="T8" fmla="*/ 0 60000 65536"/>
                  <a:gd name="T9" fmla="*/ 0 w 48"/>
                  <a:gd name="T10" fmla="*/ 0 h 240"/>
                  <a:gd name="T11" fmla="*/ 48 w 48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" h="240">
                    <a:moveTo>
                      <a:pt x="0" y="0"/>
                    </a:moveTo>
                    <a:cubicBezTo>
                      <a:pt x="24" y="52"/>
                      <a:pt x="48" y="104"/>
                      <a:pt x="48" y="144"/>
                    </a:cubicBezTo>
                    <a:cubicBezTo>
                      <a:pt x="48" y="184"/>
                      <a:pt x="24" y="212"/>
                      <a:pt x="0" y="24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0" name="Freeform 56"/>
              <p:cNvSpPr>
                <a:spLocks/>
              </p:cNvSpPr>
              <p:nvPr/>
            </p:nvSpPr>
            <p:spPr bwMode="auto">
              <a:xfrm>
                <a:off x="840" y="2184"/>
                <a:ext cx="52" cy="216"/>
              </a:xfrm>
              <a:custGeom>
                <a:avLst/>
                <a:gdLst>
                  <a:gd name="T0" fmla="*/ 0 w 52"/>
                  <a:gd name="T1" fmla="*/ 216 h 216"/>
                  <a:gd name="T2" fmla="*/ 48 w 52"/>
                  <a:gd name="T3" fmla="*/ 96 h 216"/>
                  <a:gd name="T4" fmla="*/ 24 w 52"/>
                  <a:gd name="T5" fmla="*/ 0 h 216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216"/>
                  <a:gd name="T11" fmla="*/ 52 w 52"/>
                  <a:gd name="T12" fmla="*/ 216 h 21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216">
                    <a:moveTo>
                      <a:pt x="0" y="216"/>
                    </a:moveTo>
                    <a:cubicBezTo>
                      <a:pt x="8" y="196"/>
                      <a:pt x="44" y="132"/>
                      <a:pt x="48" y="96"/>
                    </a:cubicBezTo>
                    <a:cubicBezTo>
                      <a:pt x="52" y="60"/>
                      <a:pt x="29" y="20"/>
                      <a:pt x="24" y="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4069" name="Line 57"/>
            <p:cNvSpPr>
              <a:spLocks noChangeShapeType="1"/>
            </p:cNvSpPr>
            <p:nvPr/>
          </p:nvSpPr>
          <p:spPr bwMode="auto">
            <a:xfrm flipH="1">
              <a:off x="1746" y="1253"/>
              <a:ext cx="1497" cy="13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44070" name="Line 58"/>
            <p:cNvSpPr>
              <a:spLocks noChangeShapeType="1"/>
            </p:cNvSpPr>
            <p:nvPr/>
          </p:nvSpPr>
          <p:spPr bwMode="auto">
            <a:xfrm flipH="1" flipV="1">
              <a:off x="1746" y="2614"/>
              <a:ext cx="1452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10" name="Group 59"/>
          <p:cNvGrpSpPr>
            <a:grpSpLocks/>
          </p:cNvGrpSpPr>
          <p:nvPr/>
        </p:nvGrpSpPr>
        <p:grpSpPr bwMode="auto">
          <a:xfrm>
            <a:off x="755650" y="2205038"/>
            <a:ext cx="4824413" cy="3960812"/>
            <a:chOff x="476" y="1389"/>
            <a:chExt cx="3039" cy="2495"/>
          </a:xfrm>
        </p:grpSpPr>
        <p:sp>
          <p:nvSpPr>
            <p:cNvPr id="44063" name="Oval 60"/>
            <p:cNvSpPr>
              <a:spLocks noChangeArrowheads="1"/>
            </p:cNvSpPr>
            <p:nvPr/>
          </p:nvSpPr>
          <p:spPr bwMode="auto">
            <a:xfrm>
              <a:off x="2925" y="2160"/>
              <a:ext cx="590" cy="318"/>
            </a:xfrm>
            <a:prstGeom prst="ellipse">
              <a:avLst/>
            </a:prstGeom>
            <a:solidFill>
              <a:srgbClr val="6A0012"/>
            </a:solidFill>
            <a:ln w="12700" algn="ctr">
              <a:noFill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064" name="Rectangle 61"/>
            <p:cNvSpPr>
              <a:spLocks noChangeArrowheads="1"/>
            </p:cNvSpPr>
            <p:nvPr/>
          </p:nvSpPr>
          <p:spPr bwMode="auto">
            <a:xfrm>
              <a:off x="2608" y="2704"/>
              <a:ext cx="544" cy="409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065" name="Rectangle 62"/>
            <p:cNvSpPr>
              <a:spLocks noChangeArrowheads="1"/>
            </p:cNvSpPr>
            <p:nvPr/>
          </p:nvSpPr>
          <p:spPr bwMode="auto">
            <a:xfrm>
              <a:off x="1882" y="3475"/>
              <a:ext cx="952" cy="409"/>
            </a:xfrm>
            <a:prstGeom prst="rect">
              <a:avLst/>
            </a:prstGeom>
            <a:solidFill>
              <a:srgbClr val="35C955"/>
            </a:solidFill>
            <a:ln w="12700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44066" name="AutoShape 63"/>
            <p:cNvSpPr>
              <a:spLocks noChangeArrowheads="1"/>
            </p:cNvSpPr>
            <p:nvPr/>
          </p:nvSpPr>
          <p:spPr bwMode="auto">
            <a:xfrm>
              <a:off x="793" y="1389"/>
              <a:ext cx="772" cy="862"/>
            </a:xfrm>
            <a:prstGeom prst="star4">
              <a:avLst>
                <a:gd name="adj" fmla="val 12500"/>
              </a:avLst>
            </a:prstGeom>
            <a:solidFill>
              <a:srgbClr val="808080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067" name="AutoShape 64"/>
            <p:cNvSpPr>
              <a:spLocks noChangeArrowheads="1"/>
            </p:cNvSpPr>
            <p:nvPr/>
          </p:nvSpPr>
          <p:spPr bwMode="auto">
            <a:xfrm>
              <a:off x="476" y="3203"/>
              <a:ext cx="726" cy="499"/>
            </a:xfrm>
            <a:prstGeom prst="irregularSeal2">
              <a:avLst/>
            </a:prstGeom>
            <a:solidFill>
              <a:schemeClr val="accent1"/>
            </a:solidFill>
            <a:ln w="12700" algn="ctr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65953" name="Rectangle 65"/>
          <p:cNvSpPr>
            <a:spLocks noChangeArrowheads="1"/>
          </p:cNvSpPr>
          <p:nvPr/>
        </p:nvSpPr>
        <p:spPr bwMode="auto">
          <a:xfrm>
            <a:off x="468313" y="1989138"/>
            <a:ext cx="4681537" cy="42497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827088" y="3573463"/>
            <a:ext cx="893762" cy="1227137"/>
            <a:chOff x="144" y="2184"/>
            <a:chExt cx="828" cy="984"/>
          </a:xfrm>
        </p:grpSpPr>
        <p:sp>
          <p:nvSpPr>
            <p:cNvPr id="44053" name="Line 67"/>
            <p:cNvSpPr>
              <a:spLocks noChangeShapeType="1"/>
            </p:cNvSpPr>
            <p:nvPr/>
          </p:nvSpPr>
          <p:spPr bwMode="auto">
            <a:xfrm flipV="1">
              <a:off x="144" y="2400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4" name="Line 68"/>
            <p:cNvSpPr>
              <a:spLocks noChangeShapeType="1"/>
            </p:cNvSpPr>
            <p:nvPr/>
          </p:nvSpPr>
          <p:spPr bwMode="auto">
            <a:xfrm>
              <a:off x="144" y="2688"/>
              <a:ext cx="62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5" name="Oval 69"/>
            <p:cNvSpPr>
              <a:spLocks noChangeArrowheads="1"/>
            </p:cNvSpPr>
            <p:nvPr/>
          </p:nvSpPr>
          <p:spPr bwMode="auto">
            <a:xfrm>
              <a:off x="624" y="2448"/>
              <a:ext cx="192" cy="4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6" name="Oval 70"/>
            <p:cNvSpPr>
              <a:spLocks noChangeArrowheads="1"/>
            </p:cNvSpPr>
            <p:nvPr/>
          </p:nvSpPr>
          <p:spPr bwMode="auto">
            <a:xfrm>
              <a:off x="720" y="2544"/>
              <a:ext cx="96" cy="288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7" name="Freeform 71"/>
            <p:cNvSpPr>
              <a:spLocks/>
            </p:cNvSpPr>
            <p:nvPr/>
          </p:nvSpPr>
          <p:spPr bwMode="auto">
            <a:xfrm>
              <a:off x="816" y="2208"/>
              <a:ext cx="144" cy="192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8" name="Freeform 72"/>
            <p:cNvSpPr>
              <a:spLocks/>
            </p:cNvSpPr>
            <p:nvPr/>
          </p:nvSpPr>
          <p:spPr bwMode="auto">
            <a:xfrm>
              <a:off x="768" y="2244"/>
              <a:ext cx="192" cy="156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59" name="Freeform 73"/>
            <p:cNvSpPr>
              <a:spLocks/>
            </p:cNvSpPr>
            <p:nvPr/>
          </p:nvSpPr>
          <p:spPr bwMode="auto">
            <a:xfrm>
              <a:off x="720" y="2928"/>
              <a:ext cx="252" cy="144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0" name="Freeform 74"/>
            <p:cNvSpPr>
              <a:spLocks/>
            </p:cNvSpPr>
            <p:nvPr/>
          </p:nvSpPr>
          <p:spPr bwMode="auto">
            <a:xfrm>
              <a:off x="720" y="2928"/>
              <a:ext cx="144" cy="240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1" name="Freeform 75"/>
            <p:cNvSpPr>
              <a:spLocks/>
            </p:cNvSpPr>
            <p:nvPr/>
          </p:nvSpPr>
          <p:spPr bwMode="auto">
            <a:xfrm>
              <a:off x="720" y="2928"/>
              <a:ext cx="48" cy="240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062" name="Freeform 76"/>
            <p:cNvSpPr>
              <a:spLocks/>
            </p:cNvSpPr>
            <p:nvPr/>
          </p:nvSpPr>
          <p:spPr bwMode="auto">
            <a:xfrm>
              <a:off x="840" y="2184"/>
              <a:ext cx="52" cy="216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4042" name="Picture 77" descr="Másolat - box0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1500" y="1511300"/>
            <a:ext cx="3419475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3" name="Picture 78" descr="pic0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1500" y="4221163"/>
            <a:ext cx="3419475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79"/>
          <p:cNvGrpSpPr>
            <a:grpSpLocks/>
          </p:cNvGrpSpPr>
          <p:nvPr/>
        </p:nvGrpSpPr>
        <p:grpSpPr bwMode="auto">
          <a:xfrm>
            <a:off x="2051050" y="2924175"/>
            <a:ext cx="1657350" cy="2687638"/>
            <a:chOff x="2200" y="1515"/>
            <a:chExt cx="1836" cy="2066"/>
          </a:xfrm>
        </p:grpSpPr>
        <p:sp>
          <p:nvSpPr>
            <p:cNvPr id="44050" name="Freeform 80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51" name="Freeform 81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052" name="Freeform 82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5971" name="Oval 83"/>
          <p:cNvSpPr>
            <a:spLocks noChangeArrowheads="1"/>
          </p:cNvSpPr>
          <p:nvPr/>
        </p:nvSpPr>
        <p:spPr bwMode="auto">
          <a:xfrm>
            <a:off x="2771775" y="4149725"/>
            <a:ext cx="215900" cy="215900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5972" name="Line 84"/>
          <p:cNvSpPr>
            <a:spLocks noChangeShapeType="1"/>
          </p:cNvSpPr>
          <p:nvPr/>
        </p:nvSpPr>
        <p:spPr bwMode="auto">
          <a:xfrm flipV="1">
            <a:off x="1619250" y="3357563"/>
            <a:ext cx="720725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65973" name="Line 85"/>
          <p:cNvSpPr>
            <a:spLocks noChangeShapeType="1"/>
          </p:cNvSpPr>
          <p:nvPr/>
        </p:nvSpPr>
        <p:spPr bwMode="auto">
          <a:xfrm flipH="1" flipV="1">
            <a:off x="468313" y="3213100"/>
            <a:ext cx="2303462" cy="10080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65974" name="Line 86"/>
          <p:cNvSpPr>
            <a:spLocks noChangeShapeType="1"/>
          </p:cNvSpPr>
          <p:nvPr/>
        </p:nvSpPr>
        <p:spPr bwMode="auto">
          <a:xfrm flipH="1">
            <a:off x="1258888" y="3357563"/>
            <a:ext cx="1008062" cy="144462"/>
          </a:xfrm>
          <a:prstGeom prst="line">
            <a:avLst/>
          </a:prstGeom>
          <a:noFill/>
          <a:ln w="50800">
            <a:solidFill>
              <a:srgbClr val="35C955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5975" name="Line 87"/>
          <p:cNvSpPr>
            <a:spLocks noChangeShapeType="1"/>
          </p:cNvSpPr>
          <p:nvPr/>
        </p:nvSpPr>
        <p:spPr bwMode="auto">
          <a:xfrm flipH="1" flipV="1">
            <a:off x="1116013" y="2781300"/>
            <a:ext cx="1187450" cy="576263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165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6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7" dur="500"/>
                                        <p:tgtEl>
                                          <p:spTgt spid="165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2" dur="500"/>
                                        <p:tgtEl>
                                          <p:spTgt spid="16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53" grpId="0" animBg="1"/>
      <p:bldP spid="165971" grpId="0" animBg="1"/>
      <p:bldP spid="165972" grpId="0" animBg="1"/>
      <p:bldP spid="165973" grpId="0" animBg="1"/>
      <p:bldP spid="165974" grpId="0" animBg="1"/>
      <p:bldP spid="16597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971550" y="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Az environment map hibája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45059" name="Picture 3" descr="sphere-moving-cubemap2"/>
          <p:cNvPicPr>
            <a:picLocks noChangeAspect="1" noChangeArrowheads="1"/>
          </p:cNvPicPr>
          <p:nvPr/>
        </p:nvPicPr>
        <p:blipFill>
          <a:blip r:embed="rId2" cstate="print"/>
          <a:srcRect r="53993" b="32396"/>
          <a:stretch>
            <a:fillRect/>
          </a:stretch>
        </p:blipFill>
        <p:spPr bwMode="auto">
          <a:xfrm>
            <a:off x="1784350" y="1989138"/>
            <a:ext cx="2916238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 descr="sphere-moving-impostor2"/>
          <p:cNvPicPr>
            <a:picLocks noChangeAspect="1" noChangeArrowheads="1"/>
          </p:cNvPicPr>
          <p:nvPr/>
        </p:nvPicPr>
        <p:blipFill>
          <a:blip r:embed="rId3" cstate="print"/>
          <a:srcRect r="53993" b="32396"/>
          <a:stretch>
            <a:fillRect/>
          </a:stretch>
        </p:blipFill>
        <p:spPr bwMode="auto">
          <a:xfrm>
            <a:off x="5097463" y="1989138"/>
            <a:ext cx="2919412" cy="428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2036763" y="6248400"/>
            <a:ext cx="22894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 dirty="0">
                <a:latin typeface="Whipsmart" panose="020B0502030203050204" pitchFamily="34" charset="0"/>
              </a:rPr>
              <a:t>Environment map</a:t>
            </a:r>
            <a:endParaRPr lang="en-US" sz="2400" dirty="0">
              <a:latin typeface="Whipsmart" panose="020B0502030203050204" pitchFamily="34" charset="0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5257800" y="6248400"/>
            <a:ext cx="26420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>
                <a:latin typeface="Whipsmart" panose="020B0502030203050204" pitchFamily="34" charset="0"/>
              </a:rPr>
              <a:t>Valódi visszaverődés</a:t>
            </a:r>
            <a:endParaRPr lang="en-US" sz="2400">
              <a:latin typeface="Whipsmart" panose="020B0502030203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594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668963" y="3513138"/>
            <a:ext cx="2195512" cy="2687637"/>
            <a:chOff x="2200" y="1515"/>
            <a:chExt cx="1836" cy="2066"/>
          </a:xfrm>
        </p:grpSpPr>
        <p:sp>
          <p:nvSpPr>
            <p:cNvPr id="46142" name="Freeform 3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3" name="Freeform 4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4" name="Freeform 5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83" name="Freeform 6"/>
          <p:cNvSpPr>
            <a:spLocks/>
          </p:cNvSpPr>
          <p:nvPr/>
        </p:nvSpPr>
        <p:spPr bwMode="auto">
          <a:xfrm>
            <a:off x="762000" y="1676400"/>
            <a:ext cx="8123238" cy="5124450"/>
          </a:xfrm>
          <a:custGeom>
            <a:avLst/>
            <a:gdLst>
              <a:gd name="T0" fmla="*/ 1912 w 5117"/>
              <a:gd name="T1" fmla="*/ 204 h 3228"/>
              <a:gd name="T2" fmla="*/ 1595 w 5117"/>
              <a:gd name="T3" fmla="*/ 476 h 3228"/>
              <a:gd name="T4" fmla="*/ 687 w 5117"/>
              <a:gd name="T5" fmla="*/ 159 h 3228"/>
              <a:gd name="T6" fmla="*/ 98 w 5117"/>
              <a:gd name="T7" fmla="*/ 340 h 3228"/>
              <a:gd name="T8" fmla="*/ 98 w 5117"/>
              <a:gd name="T9" fmla="*/ 1157 h 3228"/>
              <a:gd name="T10" fmla="*/ 551 w 5117"/>
              <a:gd name="T11" fmla="*/ 1338 h 3228"/>
              <a:gd name="T12" fmla="*/ 506 w 5117"/>
              <a:gd name="T13" fmla="*/ 1746 h 3228"/>
              <a:gd name="T14" fmla="*/ 188 w 5117"/>
              <a:gd name="T15" fmla="*/ 2155 h 3228"/>
              <a:gd name="T16" fmla="*/ 279 w 5117"/>
              <a:gd name="T17" fmla="*/ 3062 h 3228"/>
              <a:gd name="T18" fmla="*/ 1186 w 5117"/>
              <a:gd name="T19" fmla="*/ 3062 h 3228"/>
              <a:gd name="T20" fmla="*/ 1413 w 5117"/>
              <a:gd name="T21" fmla="*/ 2744 h 3228"/>
              <a:gd name="T22" fmla="*/ 1867 w 5117"/>
              <a:gd name="T23" fmla="*/ 3107 h 3228"/>
              <a:gd name="T24" fmla="*/ 2411 w 5117"/>
              <a:gd name="T25" fmla="*/ 3153 h 3228"/>
              <a:gd name="T26" fmla="*/ 3046 w 5117"/>
              <a:gd name="T27" fmla="*/ 3062 h 3228"/>
              <a:gd name="T28" fmla="*/ 3454 w 5117"/>
              <a:gd name="T29" fmla="*/ 3153 h 3228"/>
              <a:gd name="T30" fmla="*/ 4135 w 5117"/>
              <a:gd name="T31" fmla="*/ 3198 h 3228"/>
              <a:gd name="T32" fmla="*/ 4860 w 5117"/>
              <a:gd name="T33" fmla="*/ 2971 h 3228"/>
              <a:gd name="T34" fmla="*/ 5087 w 5117"/>
              <a:gd name="T35" fmla="*/ 2563 h 3228"/>
              <a:gd name="T36" fmla="*/ 4679 w 5117"/>
              <a:gd name="T37" fmla="*/ 2245 h 3228"/>
              <a:gd name="T38" fmla="*/ 4906 w 5117"/>
              <a:gd name="T39" fmla="*/ 1701 h 3228"/>
              <a:gd name="T40" fmla="*/ 4951 w 5117"/>
              <a:gd name="T41" fmla="*/ 1111 h 3228"/>
              <a:gd name="T42" fmla="*/ 4634 w 5117"/>
              <a:gd name="T43" fmla="*/ 975 h 3228"/>
              <a:gd name="T44" fmla="*/ 4997 w 5117"/>
              <a:gd name="T45" fmla="*/ 386 h 3228"/>
              <a:gd name="T46" fmla="*/ 4180 w 5117"/>
              <a:gd name="T47" fmla="*/ 68 h 3228"/>
              <a:gd name="T48" fmla="*/ 2910 w 5117"/>
              <a:gd name="T49" fmla="*/ 340 h 3228"/>
              <a:gd name="T50" fmla="*/ 2139 w 5117"/>
              <a:gd name="T51" fmla="*/ 23 h 3228"/>
              <a:gd name="T52" fmla="*/ 1912 w 5117"/>
              <a:gd name="T53" fmla="*/ 204 h 32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17"/>
              <a:gd name="T82" fmla="*/ 0 h 3228"/>
              <a:gd name="T83" fmla="*/ 5117 w 5117"/>
              <a:gd name="T84" fmla="*/ 3228 h 322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17" h="3228">
                <a:moveTo>
                  <a:pt x="1912" y="204"/>
                </a:moveTo>
                <a:cubicBezTo>
                  <a:pt x="1821" y="280"/>
                  <a:pt x="1799" y="484"/>
                  <a:pt x="1595" y="476"/>
                </a:cubicBezTo>
                <a:cubicBezTo>
                  <a:pt x="1391" y="468"/>
                  <a:pt x="936" y="182"/>
                  <a:pt x="687" y="159"/>
                </a:cubicBezTo>
                <a:cubicBezTo>
                  <a:pt x="438" y="136"/>
                  <a:pt x="196" y="174"/>
                  <a:pt x="98" y="340"/>
                </a:cubicBezTo>
                <a:cubicBezTo>
                  <a:pt x="0" y="506"/>
                  <a:pt x="23" y="991"/>
                  <a:pt x="98" y="1157"/>
                </a:cubicBezTo>
                <a:cubicBezTo>
                  <a:pt x="173" y="1323"/>
                  <a:pt x="483" y="1240"/>
                  <a:pt x="551" y="1338"/>
                </a:cubicBezTo>
                <a:cubicBezTo>
                  <a:pt x="619" y="1436"/>
                  <a:pt x="566" y="1610"/>
                  <a:pt x="506" y="1746"/>
                </a:cubicBezTo>
                <a:cubicBezTo>
                  <a:pt x="446" y="1882"/>
                  <a:pt x="226" y="1936"/>
                  <a:pt x="188" y="2155"/>
                </a:cubicBezTo>
                <a:cubicBezTo>
                  <a:pt x="150" y="2374"/>
                  <a:pt x="113" y="2911"/>
                  <a:pt x="279" y="3062"/>
                </a:cubicBezTo>
                <a:cubicBezTo>
                  <a:pt x="445" y="3213"/>
                  <a:pt x="997" y="3115"/>
                  <a:pt x="1186" y="3062"/>
                </a:cubicBezTo>
                <a:cubicBezTo>
                  <a:pt x="1375" y="3009"/>
                  <a:pt x="1300" y="2737"/>
                  <a:pt x="1413" y="2744"/>
                </a:cubicBezTo>
                <a:cubicBezTo>
                  <a:pt x="1526" y="2751"/>
                  <a:pt x="1701" y="3039"/>
                  <a:pt x="1867" y="3107"/>
                </a:cubicBezTo>
                <a:cubicBezTo>
                  <a:pt x="2033" y="3175"/>
                  <a:pt x="2215" y="3160"/>
                  <a:pt x="2411" y="3153"/>
                </a:cubicBezTo>
                <a:cubicBezTo>
                  <a:pt x="2607" y="3146"/>
                  <a:pt x="2872" y="3062"/>
                  <a:pt x="3046" y="3062"/>
                </a:cubicBezTo>
                <a:cubicBezTo>
                  <a:pt x="3220" y="3062"/>
                  <a:pt x="3273" y="3130"/>
                  <a:pt x="3454" y="3153"/>
                </a:cubicBezTo>
                <a:cubicBezTo>
                  <a:pt x="3635" y="3176"/>
                  <a:pt x="3901" y="3228"/>
                  <a:pt x="4135" y="3198"/>
                </a:cubicBezTo>
                <a:cubicBezTo>
                  <a:pt x="4369" y="3168"/>
                  <a:pt x="4701" y="3077"/>
                  <a:pt x="4860" y="2971"/>
                </a:cubicBezTo>
                <a:cubicBezTo>
                  <a:pt x="5019" y="2865"/>
                  <a:pt x="5117" y="2684"/>
                  <a:pt x="5087" y="2563"/>
                </a:cubicBezTo>
                <a:cubicBezTo>
                  <a:pt x="5057" y="2442"/>
                  <a:pt x="4709" y="2388"/>
                  <a:pt x="4679" y="2245"/>
                </a:cubicBezTo>
                <a:cubicBezTo>
                  <a:pt x="4649" y="2102"/>
                  <a:pt x="4861" y="1890"/>
                  <a:pt x="4906" y="1701"/>
                </a:cubicBezTo>
                <a:cubicBezTo>
                  <a:pt x="4951" y="1512"/>
                  <a:pt x="4996" y="1232"/>
                  <a:pt x="4951" y="1111"/>
                </a:cubicBezTo>
                <a:cubicBezTo>
                  <a:pt x="4906" y="990"/>
                  <a:pt x="4626" y="1096"/>
                  <a:pt x="4634" y="975"/>
                </a:cubicBezTo>
                <a:cubicBezTo>
                  <a:pt x="4642" y="854"/>
                  <a:pt x="5073" y="537"/>
                  <a:pt x="4997" y="386"/>
                </a:cubicBezTo>
                <a:cubicBezTo>
                  <a:pt x="4921" y="235"/>
                  <a:pt x="4528" y="76"/>
                  <a:pt x="4180" y="68"/>
                </a:cubicBezTo>
                <a:cubicBezTo>
                  <a:pt x="3832" y="60"/>
                  <a:pt x="3250" y="347"/>
                  <a:pt x="2910" y="340"/>
                </a:cubicBezTo>
                <a:cubicBezTo>
                  <a:pt x="2570" y="333"/>
                  <a:pt x="2305" y="46"/>
                  <a:pt x="2139" y="23"/>
                </a:cubicBezTo>
                <a:cubicBezTo>
                  <a:pt x="1973" y="0"/>
                  <a:pt x="2003" y="128"/>
                  <a:pt x="1912" y="20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211638" y="1855788"/>
            <a:ext cx="2825750" cy="2622550"/>
            <a:chOff x="2778" y="1207"/>
            <a:chExt cx="1780" cy="1652"/>
          </a:xfrm>
        </p:grpSpPr>
        <p:sp>
          <p:nvSpPr>
            <p:cNvPr id="46135" name="Text Box 8"/>
            <p:cNvSpPr txBox="1">
              <a:spLocks noChangeArrowheads="1"/>
            </p:cNvSpPr>
            <p:nvPr/>
          </p:nvSpPr>
          <p:spPr bwMode="auto">
            <a:xfrm>
              <a:off x="2778" y="1525"/>
              <a:ext cx="1069" cy="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u-HU" sz="2800" b="1" u="sng">
                  <a:latin typeface="Tahoma" pitchFamily="34" charset="0"/>
                </a:rPr>
                <a:t>távolság</a:t>
              </a:r>
              <a:endParaRPr lang="en-US" sz="2800" b="1" u="sng">
                <a:latin typeface="Tahoma" pitchFamily="34" charset="0"/>
              </a:endParaRPr>
            </a:p>
            <a:p>
              <a:pPr algn="ctr"/>
              <a:r>
                <a:rPr lang="hu-HU" sz="2800">
                  <a:latin typeface="Tahoma" pitchFamily="34" charset="0"/>
                </a:rPr>
                <a:t>radiancia</a:t>
              </a:r>
              <a:endParaRPr lang="en-US" sz="2800">
                <a:latin typeface="Tahoma" pitchFamily="34" charset="0"/>
              </a:endParaRPr>
            </a:p>
          </p:txBody>
        </p:sp>
        <p:sp>
          <p:nvSpPr>
            <p:cNvPr id="46136" name="Line 9"/>
            <p:cNvSpPr>
              <a:spLocks noChangeShapeType="1"/>
            </p:cNvSpPr>
            <p:nvPr/>
          </p:nvSpPr>
          <p:spPr bwMode="auto">
            <a:xfrm flipV="1">
              <a:off x="3533" y="1253"/>
              <a:ext cx="753" cy="16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7" name="Line 10"/>
            <p:cNvSpPr>
              <a:spLocks noChangeShapeType="1"/>
            </p:cNvSpPr>
            <p:nvPr/>
          </p:nvSpPr>
          <p:spPr bwMode="auto">
            <a:xfrm flipV="1">
              <a:off x="3533" y="1207"/>
              <a:ext cx="1025" cy="16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8" name="Line 11"/>
            <p:cNvSpPr>
              <a:spLocks noChangeShapeType="1"/>
            </p:cNvSpPr>
            <p:nvPr/>
          </p:nvSpPr>
          <p:spPr bwMode="auto">
            <a:xfrm flipV="1">
              <a:off x="3533" y="1344"/>
              <a:ext cx="481" cy="15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39" name="Line 12"/>
            <p:cNvSpPr>
              <a:spLocks noChangeShapeType="1"/>
            </p:cNvSpPr>
            <p:nvPr/>
          </p:nvSpPr>
          <p:spPr bwMode="auto">
            <a:xfrm flipH="1">
              <a:off x="3960" y="1344"/>
              <a:ext cx="54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0" name="Line 13"/>
            <p:cNvSpPr>
              <a:spLocks noChangeShapeType="1"/>
            </p:cNvSpPr>
            <p:nvPr/>
          </p:nvSpPr>
          <p:spPr bwMode="auto">
            <a:xfrm flipH="1">
              <a:off x="4150" y="1253"/>
              <a:ext cx="136" cy="27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41" name="Line 14"/>
            <p:cNvSpPr>
              <a:spLocks noChangeShapeType="1"/>
            </p:cNvSpPr>
            <p:nvPr/>
          </p:nvSpPr>
          <p:spPr bwMode="auto">
            <a:xfrm flipH="1">
              <a:off x="4358" y="1207"/>
              <a:ext cx="200" cy="31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85" name="Rectangle 15"/>
          <p:cNvSpPr>
            <a:spLocks noChangeArrowheads="1"/>
          </p:cNvSpPr>
          <p:nvPr/>
        </p:nvSpPr>
        <p:spPr bwMode="auto">
          <a:xfrm>
            <a:off x="762000" y="0"/>
            <a:ext cx="8001000" cy="1355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Environment map </a:t>
            </a:r>
            <a:r>
              <a:rPr lang="en-US" sz="4400" dirty="0">
                <a:latin typeface="Whipsmart" panose="020B0502030203050204" pitchFamily="34" charset="0"/>
                <a:ea typeface="+mj-ea"/>
                <a:cs typeface="+mj-cs"/>
              </a:rPr>
              <a:t>+ t</a:t>
            </a: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ávolságok</a:t>
            </a:r>
            <a:b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</a:b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Distance Impostors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294063" y="2360613"/>
            <a:ext cx="4321175" cy="3960812"/>
            <a:chOff x="2200" y="1525"/>
            <a:chExt cx="2722" cy="2495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2200" y="1525"/>
              <a:ext cx="2722" cy="2495"/>
              <a:chOff x="2200" y="1525"/>
              <a:chExt cx="2722" cy="2495"/>
            </a:xfrm>
          </p:grpSpPr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2200" y="1525"/>
                <a:ext cx="2722" cy="2495"/>
                <a:chOff x="2200" y="1525"/>
                <a:chExt cx="2722" cy="249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 rot="-5400000">
                  <a:off x="3302" y="2328"/>
                  <a:ext cx="457" cy="576"/>
                  <a:chOff x="1247" y="2520"/>
                  <a:chExt cx="639" cy="715"/>
                </a:xfrm>
              </p:grpSpPr>
              <p:sp>
                <p:nvSpPr>
                  <p:cNvPr id="46125" name="Line 2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47" y="2677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6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1247" y="2886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7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1617" y="2712"/>
                    <a:ext cx="149" cy="349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8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1692" y="2782"/>
                    <a:ext cx="74" cy="20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9" name="Freeform 24"/>
                  <p:cNvSpPr>
                    <a:spLocks/>
                  </p:cNvSpPr>
                  <p:nvPr/>
                </p:nvSpPr>
                <p:spPr bwMode="auto">
                  <a:xfrm>
                    <a:off x="1692" y="2537"/>
                    <a:ext cx="111" cy="140"/>
                  </a:xfrm>
                  <a:custGeom>
                    <a:avLst/>
                    <a:gdLst>
                      <a:gd name="T0" fmla="*/ 0 w 144"/>
                      <a:gd name="T1" fmla="*/ 192 h 192"/>
                      <a:gd name="T2" fmla="*/ 96 w 144"/>
                      <a:gd name="T3" fmla="*/ 144 h 192"/>
                      <a:gd name="T4" fmla="*/ 144 w 144"/>
                      <a:gd name="T5" fmla="*/ 0 h 192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192"/>
                      <a:gd name="T11" fmla="*/ 144 w 144"/>
                      <a:gd name="T12" fmla="*/ 192 h 19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192">
                        <a:moveTo>
                          <a:pt x="0" y="192"/>
                        </a:moveTo>
                        <a:cubicBezTo>
                          <a:pt x="36" y="184"/>
                          <a:pt x="72" y="176"/>
                          <a:pt x="96" y="144"/>
                        </a:cubicBezTo>
                        <a:cubicBezTo>
                          <a:pt x="120" y="112"/>
                          <a:pt x="136" y="32"/>
                          <a:pt x="14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0" name="Freeform 25"/>
                  <p:cNvSpPr>
                    <a:spLocks/>
                  </p:cNvSpPr>
                  <p:nvPr/>
                </p:nvSpPr>
                <p:spPr bwMode="auto">
                  <a:xfrm>
                    <a:off x="1729" y="2564"/>
                    <a:ext cx="148" cy="113"/>
                  </a:xfrm>
                  <a:custGeom>
                    <a:avLst/>
                    <a:gdLst>
                      <a:gd name="T0" fmla="*/ 0 w 192"/>
                      <a:gd name="T1" fmla="*/ 156 h 156"/>
                      <a:gd name="T2" fmla="*/ 132 w 192"/>
                      <a:gd name="T3" fmla="*/ 120 h 156"/>
                      <a:gd name="T4" fmla="*/ 192 w 192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2"/>
                      <a:gd name="T10" fmla="*/ 0 h 156"/>
                      <a:gd name="T11" fmla="*/ 192 w 192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2" h="156">
                        <a:moveTo>
                          <a:pt x="0" y="156"/>
                        </a:moveTo>
                        <a:cubicBezTo>
                          <a:pt x="22" y="150"/>
                          <a:pt x="100" y="146"/>
                          <a:pt x="132" y="120"/>
                        </a:cubicBezTo>
                        <a:cubicBezTo>
                          <a:pt x="164" y="94"/>
                          <a:pt x="180" y="25"/>
                          <a:pt x="192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1" name="Freeform 26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94" cy="104"/>
                  </a:xfrm>
                  <a:custGeom>
                    <a:avLst/>
                    <a:gdLst>
                      <a:gd name="T0" fmla="*/ 0 w 252"/>
                      <a:gd name="T1" fmla="*/ 0 h 144"/>
                      <a:gd name="T2" fmla="*/ 144 w 252"/>
                      <a:gd name="T3" fmla="*/ 48 h 144"/>
                      <a:gd name="T4" fmla="*/ 252 w 252"/>
                      <a:gd name="T5" fmla="*/ 144 h 144"/>
                      <a:gd name="T6" fmla="*/ 0 60000 65536"/>
                      <a:gd name="T7" fmla="*/ 0 60000 65536"/>
                      <a:gd name="T8" fmla="*/ 0 60000 65536"/>
                      <a:gd name="T9" fmla="*/ 0 w 252"/>
                      <a:gd name="T10" fmla="*/ 0 h 144"/>
                      <a:gd name="T11" fmla="*/ 252 w 252"/>
                      <a:gd name="T12" fmla="*/ 144 h 14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2" h="144">
                        <a:moveTo>
                          <a:pt x="0" y="0"/>
                        </a:moveTo>
                        <a:cubicBezTo>
                          <a:pt x="56" y="8"/>
                          <a:pt x="102" y="24"/>
                          <a:pt x="144" y="48"/>
                        </a:cubicBezTo>
                        <a:cubicBezTo>
                          <a:pt x="186" y="72"/>
                          <a:pt x="230" y="124"/>
                          <a:pt x="252" y="144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2" name="Freeform 27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11" cy="174"/>
                  </a:xfrm>
                  <a:custGeom>
                    <a:avLst/>
                    <a:gdLst>
                      <a:gd name="T0" fmla="*/ 0 w 144"/>
                      <a:gd name="T1" fmla="*/ 0 h 240"/>
                      <a:gd name="T2" fmla="*/ 120 w 144"/>
                      <a:gd name="T3" fmla="*/ 144 h 240"/>
                      <a:gd name="T4" fmla="*/ 144 w 144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240"/>
                      <a:gd name="T11" fmla="*/ 144 w 144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240">
                        <a:moveTo>
                          <a:pt x="0" y="0"/>
                        </a:moveTo>
                        <a:cubicBezTo>
                          <a:pt x="20" y="24"/>
                          <a:pt x="96" y="104"/>
                          <a:pt x="120" y="144"/>
                        </a:cubicBezTo>
                        <a:cubicBezTo>
                          <a:pt x="144" y="184"/>
                          <a:pt x="139" y="220"/>
                          <a:pt x="144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3" name="Freeform 28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37" cy="174"/>
                  </a:xfrm>
                  <a:custGeom>
                    <a:avLst/>
                    <a:gdLst>
                      <a:gd name="T0" fmla="*/ 0 w 48"/>
                      <a:gd name="T1" fmla="*/ 0 h 240"/>
                      <a:gd name="T2" fmla="*/ 48 w 48"/>
                      <a:gd name="T3" fmla="*/ 144 h 240"/>
                      <a:gd name="T4" fmla="*/ 0 w 48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48"/>
                      <a:gd name="T10" fmla="*/ 0 h 240"/>
                      <a:gd name="T11" fmla="*/ 48 w 48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" h="240">
                        <a:moveTo>
                          <a:pt x="0" y="0"/>
                        </a:moveTo>
                        <a:cubicBezTo>
                          <a:pt x="24" y="52"/>
                          <a:pt x="48" y="104"/>
                          <a:pt x="48" y="144"/>
                        </a:cubicBezTo>
                        <a:cubicBezTo>
                          <a:pt x="48" y="184"/>
                          <a:pt x="24" y="212"/>
                          <a:pt x="0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34" name="Freeform 29"/>
                  <p:cNvSpPr>
                    <a:spLocks/>
                  </p:cNvSpPr>
                  <p:nvPr/>
                </p:nvSpPr>
                <p:spPr bwMode="auto">
                  <a:xfrm>
                    <a:off x="1710" y="2520"/>
                    <a:ext cx="40" cy="157"/>
                  </a:xfrm>
                  <a:custGeom>
                    <a:avLst/>
                    <a:gdLst>
                      <a:gd name="T0" fmla="*/ 0 w 52"/>
                      <a:gd name="T1" fmla="*/ 216 h 216"/>
                      <a:gd name="T2" fmla="*/ 48 w 52"/>
                      <a:gd name="T3" fmla="*/ 96 h 216"/>
                      <a:gd name="T4" fmla="*/ 24 w 52"/>
                      <a:gd name="T5" fmla="*/ 0 h 216"/>
                      <a:gd name="T6" fmla="*/ 0 60000 65536"/>
                      <a:gd name="T7" fmla="*/ 0 60000 65536"/>
                      <a:gd name="T8" fmla="*/ 0 60000 65536"/>
                      <a:gd name="T9" fmla="*/ 0 w 52"/>
                      <a:gd name="T10" fmla="*/ 0 h 216"/>
                      <a:gd name="T11" fmla="*/ 52 w 52"/>
                      <a:gd name="T12" fmla="*/ 216 h 2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" h="216">
                        <a:moveTo>
                          <a:pt x="0" y="216"/>
                        </a:moveTo>
                        <a:cubicBezTo>
                          <a:pt x="8" y="196"/>
                          <a:pt x="44" y="132"/>
                          <a:pt x="48" y="96"/>
                        </a:cubicBezTo>
                        <a:cubicBezTo>
                          <a:pt x="52" y="60"/>
                          <a:pt x="29" y="20"/>
                          <a:pt x="2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102" name="Rectangle 30"/>
                <p:cNvSpPr>
                  <a:spLocks noChangeArrowheads="1"/>
                </p:cNvSpPr>
                <p:nvPr/>
              </p:nvSpPr>
              <p:spPr bwMode="auto">
                <a:xfrm>
                  <a:off x="2200" y="1525"/>
                  <a:ext cx="2722" cy="249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" name="Group 31"/>
                <p:cNvGrpSpPr>
                  <a:grpSpLocks/>
                </p:cNvGrpSpPr>
                <p:nvPr/>
              </p:nvGrpSpPr>
              <p:grpSpPr bwMode="auto">
                <a:xfrm rot="10800000">
                  <a:off x="3061" y="2568"/>
                  <a:ext cx="457" cy="576"/>
                  <a:chOff x="1247" y="2520"/>
                  <a:chExt cx="639" cy="715"/>
                </a:xfrm>
              </p:grpSpPr>
              <p:sp>
                <p:nvSpPr>
                  <p:cNvPr id="46115" name="Line 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47" y="2677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6" name="Line 33"/>
                  <p:cNvSpPr>
                    <a:spLocks noChangeShapeType="1"/>
                  </p:cNvSpPr>
                  <p:nvPr/>
                </p:nvSpPr>
                <p:spPr bwMode="auto">
                  <a:xfrm>
                    <a:off x="1247" y="2886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7" name="Oval 34"/>
                  <p:cNvSpPr>
                    <a:spLocks noChangeArrowheads="1"/>
                  </p:cNvSpPr>
                  <p:nvPr/>
                </p:nvSpPr>
                <p:spPr bwMode="auto">
                  <a:xfrm>
                    <a:off x="1617" y="2712"/>
                    <a:ext cx="149" cy="349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8" name="Oval 35"/>
                  <p:cNvSpPr>
                    <a:spLocks noChangeArrowheads="1"/>
                  </p:cNvSpPr>
                  <p:nvPr/>
                </p:nvSpPr>
                <p:spPr bwMode="auto">
                  <a:xfrm>
                    <a:off x="1692" y="2782"/>
                    <a:ext cx="74" cy="20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9" name="Freeform 36"/>
                  <p:cNvSpPr>
                    <a:spLocks/>
                  </p:cNvSpPr>
                  <p:nvPr/>
                </p:nvSpPr>
                <p:spPr bwMode="auto">
                  <a:xfrm>
                    <a:off x="1692" y="2537"/>
                    <a:ext cx="111" cy="140"/>
                  </a:xfrm>
                  <a:custGeom>
                    <a:avLst/>
                    <a:gdLst>
                      <a:gd name="T0" fmla="*/ 0 w 144"/>
                      <a:gd name="T1" fmla="*/ 192 h 192"/>
                      <a:gd name="T2" fmla="*/ 96 w 144"/>
                      <a:gd name="T3" fmla="*/ 144 h 192"/>
                      <a:gd name="T4" fmla="*/ 144 w 144"/>
                      <a:gd name="T5" fmla="*/ 0 h 192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192"/>
                      <a:gd name="T11" fmla="*/ 144 w 144"/>
                      <a:gd name="T12" fmla="*/ 192 h 19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192">
                        <a:moveTo>
                          <a:pt x="0" y="192"/>
                        </a:moveTo>
                        <a:cubicBezTo>
                          <a:pt x="36" y="184"/>
                          <a:pt x="72" y="176"/>
                          <a:pt x="96" y="144"/>
                        </a:cubicBezTo>
                        <a:cubicBezTo>
                          <a:pt x="120" y="112"/>
                          <a:pt x="136" y="32"/>
                          <a:pt x="14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0" name="Freeform 37"/>
                  <p:cNvSpPr>
                    <a:spLocks/>
                  </p:cNvSpPr>
                  <p:nvPr/>
                </p:nvSpPr>
                <p:spPr bwMode="auto">
                  <a:xfrm>
                    <a:off x="1729" y="2564"/>
                    <a:ext cx="148" cy="113"/>
                  </a:xfrm>
                  <a:custGeom>
                    <a:avLst/>
                    <a:gdLst>
                      <a:gd name="T0" fmla="*/ 0 w 192"/>
                      <a:gd name="T1" fmla="*/ 156 h 156"/>
                      <a:gd name="T2" fmla="*/ 132 w 192"/>
                      <a:gd name="T3" fmla="*/ 120 h 156"/>
                      <a:gd name="T4" fmla="*/ 192 w 192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2"/>
                      <a:gd name="T10" fmla="*/ 0 h 156"/>
                      <a:gd name="T11" fmla="*/ 192 w 192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2" h="156">
                        <a:moveTo>
                          <a:pt x="0" y="156"/>
                        </a:moveTo>
                        <a:cubicBezTo>
                          <a:pt x="22" y="150"/>
                          <a:pt x="100" y="146"/>
                          <a:pt x="132" y="120"/>
                        </a:cubicBezTo>
                        <a:cubicBezTo>
                          <a:pt x="164" y="94"/>
                          <a:pt x="180" y="25"/>
                          <a:pt x="192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1" name="Freeform 38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94" cy="104"/>
                  </a:xfrm>
                  <a:custGeom>
                    <a:avLst/>
                    <a:gdLst>
                      <a:gd name="T0" fmla="*/ 0 w 252"/>
                      <a:gd name="T1" fmla="*/ 0 h 144"/>
                      <a:gd name="T2" fmla="*/ 144 w 252"/>
                      <a:gd name="T3" fmla="*/ 48 h 144"/>
                      <a:gd name="T4" fmla="*/ 252 w 252"/>
                      <a:gd name="T5" fmla="*/ 144 h 144"/>
                      <a:gd name="T6" fmla="*/ 0 60000 65536"/>
                      <a:gd name="T7" fmla="*/ 0 60000 65536"/>
                      <a:gd name="T8" fmla="*/ 0 60000 65536"/>
                      <a:gd name="T9" fmla="*/ 0 w 252"/>
                      <a:gd name="T10" fmla="*/ 0 h 144"/>
                      <a:gd name="T11" fmla="*/ 252 w 252"/>
                      <a:gd name="T12" fmla="*/ 144 h 14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2" h="144">
                        <a:moveTo>
                          <a:pt x="0" y="0"/>
                        </a:moveTo>
                        <a:cubicBezTo>
                          <a:pt x="56" y="8"/>
                          <a:pt x="102" y="24"/>
                          <a:pt x="144" y="48"/>
                        </a:cubicBezTo>
                        <a:cubicBezTo>
                          <a:pt x="186" y="72"/>
                          <a:pt x="230" y="124"/>
                          <a:pt x="252" y="144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2" name="Freeform 39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11" cy="174"/>
                  </a:xfrm>
                  <a:custGeom>
                    <a:avLst/>
                    <a:gdLst>
                      <a:gd name="T0" fmla="*/ 0 w 144"/>
                      <a:gd name="T1" fmla="*/ 0 h 240"/>
                      <a:gd name="T2" fmla="*/ 120 w 144"/>
                      <a:gd name="T3" fmla="*/ 144 h 240"/>
                      <a:gd name="T4" fmla="*/ 144 w 144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240"/>
                      <a:gd name="T11" fmla="*/ 144 w 144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240">
                        <a:moveTo>
                          <a:pt x="0" y="0"/>
                        </a:moveTo>
                        <a:cubicBezTo>
                          <a:pt x="20" y="24"/>
                          <a:pt x="96" y="104"/>
                          <a:pt x="120" y="144"/>
                        </a:cubicBezTo>
                        <a:cubicBezTo>
                          <a:pt x="144" y="184"/>
                          <a:pt x="139" y="220"/>
                          <a:pt x="144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3" name="Freeform 40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37" cy="174"/>
                  </a:xfrm>
                  <a:custGeom>
                    <a:avLst/>
                    <a:gdLst>
                      <a:gd name="T0" fmla="*/ 0 w 48"/>
                      <a:gd name="T1" fmla="*/ 0 h 240"/>
                      <a:gd name="T2" fmla="*/ 48 w 48"/>
                      <a:gd name="T3" fmla="*/ 144 h 240"/>
                      <a:gd name="T4" fmla="*/ 0 w 48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48"/>
                      <a:gd name="T10" fmla="*/ 0 h 240"/>
                      <a:gd name="T11" fmla="*/ 48 w 48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" h="240">
                        <a:moveTo>
                          <a:pt x="0" y="0"/>
                        </a:moveTo>
                        <a:cubicBezTo>
                          <a:pt x="24" y="52"/>
                          <a:pt x="48" y="104"/>
                          <a:pt x="48" y="144"/>
                        </a:cubicBezTo>
                        <a:cubicBezTo>
                          <a:pt x="48" y="184"/>
                          <a:pt x="24" y="212"/>
                          <a:pt x="0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24" name="Freeform 41"/>
                  <p:cNvSpPr>
                    <a:spLocks/>
                  </p:cNvSpPr>
                  <p:nvPr/>
                </p:nvSpPr>
                <p:spPr bwMode="auto">
                  <a:xfrm>
                    <a:off x="1710" y="2520"/>
                    <a:ext cx="40" cy="157"/>
                  </a:xfrm>
                  <a:custGeom>
                    <a:avLst/>
                    <a:gdLst>
                      <a:gd name="T0" fmla="*/ 0 w 52"/>
                      <a:gd name="T1" fmla="*/ 216 h 216"/>
                      <a:gd name="T2" fmla="*/ 48 w 52"/>
                      <a:gd name="T3" fmla="*/ 96 h 216"/>
                      <a:gd name="T4" fmla="*/ 24 w 52"/>
                      <a:gd name="T5" fmla="*/ 0 h 216"/>
                      <a:gd name="T6" fmla="*/ 0 60000 65536"/>
                      <a:gd name="T7" fmla="*/ 0 60000 65536"/>
                      <a:gd name="T8" fmla="*/ 0 60000 65536"/>
                      <a:gd name="T9" fmla="*/ 0 w 52"/>
                      <a:gd name="T10" fmla="*/ 0 h 216"/>
                      <a:gd name="T11" fmla="*/ 52 w 52"/>
                      <a:gd name="T12" fmla="*/ 216 h 2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" h="216">
                        <a:moveTo>
                          <a:pt x="0" y="216"/>
                        </a:moveTo>
                        <a:cubicBezTo>
                          <a:pt x="8" y="196"/>
                          <a:pt x="44" y="132"/>
                          <a:pt x="48" y="96"/>
                        </a:cubicBezTo>
                        <a:cubicBezTo>
                          <a:pt x="52" y="60"/>
                          <a:pt x="29" y="20"/>
                          <a:pt x="2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42"/>
                <p:cNvGrpSpPr>
                  <a:grpSpLocks/>
                </p:cNvGrpSpPr>
                <p:nvPr/>
              </p:nvGrpSpPr>
              <p:grpSpPr bwMode="auto">
                <a:xfrm rot="5400000">
                  <a:off x="3304" y="2779"/>
                  <a:ext cx="454" cy="576"/>
                  <a:chOff x="1247" y="2520"/>
                  <a:chExt cx="639" cy="715"/>
                </a:xfrm>
              </p:grpSpPr>
              <p:sp>
                <p:nvSpPr>
                  <p:cNvPr id="46105" name="Line 4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47" y="2677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0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1247" y="2886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07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1617" y="2712"/>
                    <a:ext cx="149" cy="349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08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1692" y="2782"/>
                    <a:ext cx="74" cy="20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09" name="Freeform 47"/>
                  <p:cNvSpPr>
                    <a:spLocks/>
                  </p:cNvSpPr>
                  <p:nvPr/>
                </p:nvSpPr>
                <p:spPr bwMode="auto">
                  <a:xfrm>
                    <a:off x="1692" y="2537"/>
                    <a:ext cx="111" cy="140"/>
                  </a:xfrm>
                  <a:custGeom>
                    <a:avLst/>
                    <a:gdLst>
                      <a:gd name="T0" fmla="*/ 0 w 144"/>
                      <a:gd name="T1" fmla="*/ 192 h 192"/>
                      <a:gd name="T2" fmla="*/ 96 w 144"/>
                      <a:gd name="T3" fmla="*/ 144 h 192"/>
                      <a:gd name="T4" fmla="*/ 144 w 144"/>
                      <a:gd name="T5" fmla="*/ 0 h 192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192"/>
                      <a:gd name="T11" fmla="*/ 144 w 144"/>
                      <a:gd name="T12" fmla="*/ 192 h 19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192">
                        <a:moveTo>
                          <a:pt x="0" y="192"/>
                        </a:moveTo>
                        <a:cubicBezTo>
                          <a:pt x="36" y="184"/>
                          <a:pt x="72" y="176"/>
                          <a:pt x="96" y="144"/>
                        </a:cubicBezTo>
                        <a:cubicBezTo>
                          <a:pt x="120" y="112"/>
                          <a:pt x="136" y="32"/>
                          <a:pt x="14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0" name="Freeform 48"/>
                  <p:cNvSpPr>
                    <a:spLocks/>
                  </p:cNvSpPr>
                  <p:nvPr/>
                </p:nvSpPr>
                <p:spPr bwMode="auto">
                  <a:xfrm>
                    <a:off x="1729" y="2564"/>
                    <a:ext cx="148" cy="113"/>
                  </a:xfrm>
                  <a:custGeom>
                    <a:avLst/>
                    <a:gdLst>
                      <a:gd name="T0" fmla="*/ 0 w 192"/>
                      <a:gd name="T1" fmla="*/ 156 h 156"/>
                      <a:gd name="T2" fmla="*/ 132 w 192"/>
                      <a:gd name="T3" fmla="*/ 120 h 156"/>
                      <a:gd name="T4" fmla="*/ 192 w 192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2"/>
                      <a:gd name="T10" fmla="*/ 0 h 156"/>
                      <a:gd name="T11" fmla="*/ 192 w 192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2" h="156">
                        <a:moveTo>
                          <a:pt x="0" y="156"/>
                        </a:moveTo>
                        <a:cubicBezTo>
                          <a:pt x="22" y="150"/>
                          <a:pt x="100" y="146"/>
                          <a:pt x="132" y="120"/>
                        </a:cubicBezTo>
                        <a:cubicBezTo>
                          <a:pt x="164" y="94"/>
                          <a:pt x="180" y="25"/>
                          <a:pt x="192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1" name="Freeform 49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94" cy="104"/>
                  </a:xfrm>
                  <a:custGeom>
                    <a:avLst/>
                    <a:gdLst>
                      <a:gd name="T0" fmla="*/ 0 w 252"/>
                      <a:gd name="T1" fmla="*/ 0 h 144"/>
                      <a:gd name="T2" fmla="*/ 144 w 252"/>
                      <a:gd name="T3" fmla="*/ 48 h 144"/>
                      <a:gd name="T4" fmla="*/ 252 w 252"/>
                      <a:gd name="T5" fmla="*/ 144 h 144"/>
                      <a:gd name="T6" fmla="*/ 0 60000 65536"/>
                      <a:gd name="T7" fmla="*/ 0 60000 65536"/>
                      <a:gd name="T8" fmla="*/ 0 60000 65536"/>
                      <a:gd name="T9" fmla="*/ 0 w 252"/>
                      <a:gd name="T10" fmla="*/ 0 h 144"/>
                      <a:gd name="T11" fmla="*/ 252 w 252"/>
                      <a:gd name="T12" fmla="*/ 144 h 14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2" h="144">
                        <a:moveTo>
                          <a:pt x="0" y="0"/>
                        </a:moveTo>
                        <a:cubicBezTo>
                          <a:pt x="56" y="8"/>
                          <a:pt x="102" y="24"/>
                          <a:pt x="144" y="48"/>
                        </a:cubicBezTo>
                        <a:cubicBezTo>
                          <a:pt x="186" y="72"/>
                          <a:pt x="230" y="124"/>
                          <a:pt x="252" y="144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2" name="Freeform 50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11" cy="174"/>
                  </a:xfrm>
                  <a:custGeom>
                    <a:avLst/>
                    <a:gdLst>
                      <a:gd name="T0" fmla="*/ 0 w 144"/>
                      <a:gd name="T1" fmla="*/ 0 h 240"/>
                      <a:gd name="T2" fmla="*/ 120 w 144"/>
                      <a:gd name="T3" fmla="*/ 144 h 240"/>
                      <a:gd name="T4" fmla="*/ 144 w 144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240"/>
                      <a:gd name="T11" fmla="*/ 144 w 144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240">
                        <a:moveTo>
                          <a:pt x="0" y="0"/>
                        </a:moveTo>
                        <a:cubicBezTo>
                          <a:pt x="20" y="24"/>
                          <a:pt x="96" y="104"/>
                          <a:pt x="120" y="144"/>
                        </a:cubicBezTo>
                        <a:cubicBezTo>
                          <a:pt x="144" y="184"/>
                          <a:pt x="139" y="220"/>
                          <a:pt x="144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3" name="Freeform 51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37" cy="174"/>
                  </a:xfrm>
                  <a:custGeom>
                    <a:avLst/>
                    <a:gdLst>
                      <a:gd name="T0" fmla="*/ 0 w 48"/>
                      <a:gd name="T1" fmla="*/ 0 h 240"/>
                      <a:gd name="T2" fmla="*/ 48 w 48"/>
                      <a:gd name="T3" fmla="*/ 144 h 240"/>
                      <a:gd name="T4" fmla="*/ 0 w 48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48"/>
                      <a:gd name="T10" fmla="*/ 0 h 240"/>
                      <a:gd name="T11" fmla="*/ 48 w 48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" h="240">
                        <a:moveTo>
                          <a:pt x="0" y="0"/>
                        </a:moveTo>
                        <a:cubicBezTo>
                          <a:pt x="24" y="52"/>
                          <a:pt x="48" y="104"/>
                          <a:pt x="48" y="144"/>
                        </a:cubicBezTo>
                        <a:cubicBezTo>
                          <a:pt x="48" y="184"/>
                          <a:pt x="24" y="212"/>
                          <a:pt x="0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114" name="Freeform 52"/>
                  <p:cNvSpPr>
                    <a:spLocks/>
                  </p:cNvSpPr>
                  <p:nvPr/>
                </p:nvSpPr>
                <p:spPr bwMode="auto">
                  <a:xfrm>
                    <a:off x="1710" y="2520"/>
                    <a:ext cx="40" cy="157"/>
                  </a:xfrm>
                  <a:custGeom>
                    <a:avLst/>
                    <a:gdLst>
                      <a:gd name="T0" fmla="*/ 0 w 52"/>
                      <a:gd name="T1" fmla="*/ 216 h 216"/>
                      <a:gd name="T2" fmla="*/ 48 w 52"/>
                      <a:gd name="T3" fmla="*/ 96 h 216"/>
                      <a:gd name="T4" fmla="*/ 24 w 52"/>
                      <a:gd name="T5" fmla="*/ 0 h 216"/>
                      <a:gd name="T6" fmla="*/ 0 60000 65536"/>
                      <a:gd name="T7" fmla="*/ 0 60000 65536"/>
                      <a:gd name="T8" fmla="*/ 0 60000 65536"/>
                      <a:gd name="T9" fmla="*/ 0 w 52"/>
                      <a:gd name="T10" fmla="*/ 0 h 216"/>
                      <a:gd name="T11" fmla="*/ 52 w 52"/>
                      <a:gd name="T12" fmla="*/ 216 h 2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" h="216">
                        <a:moveTo>
                          <a:pt x="0" y="216"/>
                        </a:moveTo>
                        <a:cubicBezTo>
                          <a:pt x="8" y="196"/>
                          <a:pt x="44" y="132"/>
                          <a:pt x="48" y="96"/>
                        </a:cubicBezTo>
                        <a:cubicBezTo>
                          <a:pt x="52" y="60"/>
                          <a:pt x="29" y="20"/>
                          <a:pt x="2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" name="Group 53"/>
              <p:cNvGrpSpPr>
                <a:grpSpLocks/>
              </p:cNvGrpSpPr>
              <p:nvPr/>
            </p:nvGrpSpPr>
            <p:grpSpPr bwMode="auto">
              <a:xfrm>
                <a:off x="3515" y="2568"/>
                <a:ext cx="454" cy="576"/>
                <a:chOff x="1247" y="2520"/>
                <a:chExt cx="639" cy="715"/>
              </a:xfrm>
            </p:grpSpPr>
            <p:sp>
              <p:nvSpPr>
                <p:cNvPr id="46091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1247" y="2677"/>
                  <a:ext cx="482" cy="2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2" name="Line 55"/>
                <p:cNvSpPr>
                  <a:spLocks noChangeShapeType="1"/>
                </p:cNvSpPr>
                <p:nvPr/>
              </p:nvSpPr>
              <p:spPr bwMode="auto">
                <a:xfrm>
                  <a:off x="1247" y="2886"/>
                  <a:ext cx="482" cy="2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3" name="Oval 56"/>
                <p:cNvSpPr>
                  <a:spLocks noChangeArrowheads="1"/>
                </p:cNvSpPr>
                <p:nvPr/>
              </p:nvSpPr>
              <p:spPr bwMode="auto">
                <a:xfrm>
                  <a:off x="1617" y="2712"/>
                  <a:ext cx="149" cy="34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4" name="Oval 57"/>
                <p:cNvSpPr>
                  <a:spLocks noChangeArrowheads="1"/>
                </p:cNvSpPr>
                <p:nvPr/>
              </p:nvSpPr>
              <p:spPr bwMode="auto">
                <a:xfrm>
                  <a:off x="1692" y="2782"/>
                  <a:ext cx="74" cy="209"/>
                </a:xfrm>
                <a:prstGeom prst="ellipse">
                  <a:avLst/>
                </a:prstGeom>
                <a:solidFill>
                  <a:srgbClr val="000000"/>
                </a:solidFill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5" name="Freeform 58"/>
                <p:cNvSpPr>
                  <a:spLocks/>
                </p:cNvSpPr>
                <p:nvPr/>
              </p:nvSpPr>
              <p:spPr bwMode="auto">
                <a:xfrm>
                  <a:off x="1692" y="2537"/>
                  <a:ext cx="111" cy="140"/>
                </a:xfrm>
                <a:custGeom>
                  <a:avLst/>
                  <a:gdLst>
                    <a:gd name="T0" fmla="*/ 0 w 144"/>
                    <a:gd name="T1" fmla="*/ 192 h 192"/>
                    <a:gd name="T2" fmla="*/ 96 w 144"/>
                    <a:gd name="T3" fmla="*/ 144 h 192"/>
                    <a:gd name="T4" fmla="*/ 144 w 144"/>
                    <a:gd name="T5" fmla="*/ 0 h 192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192"/>
                    <a:gd name="T11" fmla="*/ 144 w 144"/>
                    <a:gd name="T12" fmla="*/ 192 h 1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192">
                      <a:moveTo>
                        <a:pt x="0" y="192"/>
                      </a:moveTo>
                      <a:cubicBezTo>
                        <a:pt x="36" y="184"/>
                        <a:pt x="72" y="176"/>
                        <a:pt x="96" y="144"/>
                      </a:cubicBezTo>
                      <a:cubicBezTo>
                        <a:pt x="120" y="112"/>
                        <a:pt x="136" y="32"/>
                        <a:pt x="144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6" name="Freeform 59"/>
                <p:cNvSpPr>
                  <a:spLocks/>
                </p:cNvSpPr>
                <p:nvPr/>
              </p:nvSpPr>
              <p:spPr bwMode="auto">
                <a:xfrm>
                  <a:off x="1729" y="2564"/>
                  <a:ext cx="148" cy="113"/>
                </a:xfrm>
                <a:custGeom>
                  <a:avLst/>
                  <a:gdLst>
                    <a:gd name="T0" fmla="*/ 0 w 192"/>
                    <a:gd name="T1" fmla="*/ 156 h 156"/>
                    <a:gd name="T2" fmla="*/ 132 w 192"/>
                    <a:gd name="T3" fmla="*/ 120 h 156"/>
                    <a:gd name="T4" fmla="*/ 192 w 192"/>
                    <a:gd name="T5" fmla="*/ 0 h 156"/>
                    <a:gd name="T6" fmla="*/ 0 60000 65536"/>
                    <a:gd name="T7" fmla="*/ 0 60000 65536"/>
                    <a:gd name="T8" fmla="*/ 0 60000 65536"/>
                    <a:gd name="T9" fmla="*/ 0 w 192"/>
                    <a:gd name="T10" fmla="*/ 0 h 156"/>
                    <a:gd name="T11" fmla="*/ 192 w 192"/>
                    <a:gd name="T12" fmla="*/ 156 h 15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2" h="156">
                      <a:moveTo>
                        <a:pt x="0" y="156"/>
                      </a:moveTo>
                      <a:cubicBezTo>
                        <a:pt x="22" y="150"/>
                        <a:pt x="100" y="146"/>
                        <a:pt x="132" y="120"/>
                      </a:cubicBezTo>
                      <a:cubicBezTo>
                        <a:pt x="164" y="94"/>
                        <a:pt x="180" y="25"/>
                        <a:pt x="192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7" name="Freeform 60"/>
                <p:cNvSpPr>
                  <a:spLocks/>
                </p:cNvSpPr>
                <p:nvPr/>
              </p:nvSpPr>
              <p:spPr bwMode="auto">
                <a:xfrm>
                  <a:off x="1692" y="3061"/>
                  <a:ext cx="194" cy="104"/>
                </a:xfrm>
                <a:custGeom>
                  <a:avLst/>
                  <a:gdLst>
                    <a:gd name="T0" fmla="*/ 0 w 252"/>
                    <a:gd name="T1" fmla="*/ 0 h 144"/>
                    <a:gd name="T2" fmla="*/ 144 w 252"/>
                    <a:gd name="T3" fmla="*/ 48 h 144"/>
                    <a:gd name="T4" fmla="*/ 252 w 252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252"/>
                    <a:gd name="T10" fmla="*/ 0 h 144"/>
                    <a:gd name="T11" fmla="*/ 252 w 252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2" h="144">
                      <a:moveTo>
                        <a:pt x="0" y="0"/>
                      </a:moveTo>
                      <a:cubicBezTo>
                        <a:pt x="56" y="8"/>
                        <a:pt x="102" y="24"/>
                        <a:pt x="144" y="48"/>
                      </a:cubicBezTo>
                      <a:cubicBezTo>
                        <a:pt x="186" y="72"/>
                        <a:pt x="230" y="124"/>
                        <a:pt x="252" y="144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8" name="Freeform 61"/>
                <p:cNvSpPr>
                  <a:spLocks/>
                </p:cNvSpPr>
                <p:nvPr/>
              </p:nvSpPr>
              <p:spPr bwMode="auto">
                <a:xfrm>
                  <a:off x="1692" y="3061"/>
                  <a:ext cx="111" cy="174"/>
                </a:xfrm>
                <a:custGeom>
                  <a:avLst/>
                  <a:gdLst>
                    <a:gd name="T0" fmla="*/ 0 w 144"/>
                    <a:gd name="T1" fmla="*/ 0 h 240"/>
                    <a:gd name="T2" fmla="*/ 120 w 144"/>
                    <a:gd name="T3" fmla="*/ 144 h 240"/>
                    <a:gd name="T4" fmla="*/ 144 w 144"/>
                    <a:gd name="T5" fmla="*/ 240 h 240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240"/>
                    <a:gd name="T11" fmla="*/ 144 w 144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240">
                      <a:moveTo>
                        <a:pt x="0" y="0"/>
                      </a:moveTo>
                      <a:cubicBezTo>
                        <a:pt x="20" y="24"/>
                        <a:pt x="96" y="104"/>
                        <a:pt x="120" y="144"/>
                      </a:cubicBezTo>
                      <a:cubicBezTo>
                        <a:pt x="144" y="184"/>
                        <a:pt x="139" y="220"/>
                        <a:pt x="144" y="24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099" name="Freeform 62"/>
                <p:cNvSpPr>
                  <a:spLocks/>
                </p:cNvSpPr>
                <p:nvPr/>
              </p:nvSpPr>
              <p:spPr bwMode="auto">
                <a:xfrm>
                  <a:off x="1692" y="3061"/>
                  <a:ext cx="37" cy="174"/>
                </a:xfrm>
                <a:custGeom>
                  <a:avLst/>
                  <a:gdLst>
                    <a:gd name="T0" fmla="*/ 0 w 48"/>
                    <a:gd name="T1" fmla="*/ 0 h 240"/>
                    <a:gd name="T2" fmla="*/ 48 w 48"/>
                    <a:gd name="T3" fmla="*/ 144 h 240"/>
                    <a:gd name="T4" fmla="*/ 0 w 48"/>
                    <a:gd name="T5" fmla="*/ 240 h 240"/>
                    <a:gd name="T6" fmla="*/ 0 60000 65536"/>
                    <a:gd name="T7" fmla="*/ 0 60000 65536"/>
                    <a:gd name="T8" fmla="*/ 0 60000 65536"/>
                    <a:gd name="T9" fmla="*/ 0 w 48"/>
                    <a:gd name="T10" fmla="*/ 0 h 240"/>
                    <a:gd name="T11" fmla="*/ 48 w 48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8" h="240">
                      <a:moveTo>
                        <a:pt x="0" y="0"/>
                      </a:moveTo>
                      <a:cubicBezTo>
                        <a:pt x="24" y="52"/>
                        <a:pt x="48" y="104"/>
                        <a:pt x="48" y="144"/>
                      </a:cubicBezTo>
                      <a:cubicBezTo>
                        <a:pt x="48" y="184"/>
                        <a:pt x="24" y="212"/>
                        <a:pt x="0" y="24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100" name="Freeform 63"/>
                <p:cNvSpPr>
                  <a:spLocks/>
                </p:cNvSpPr>
                <p:nvPr/>
              </p:nvSpPr>
              <p:spPr bwMode="auto">
                <a:xfrm>
                  <a:off x="1710" y="2520"/>
                  <a:ext cx="40" cy="157"/>
                </a:xfrm>
                <a:custGeom>
                  <a:avLst/>
                  <a:gdLst>
                    <a:gd name="T0" fmla="*/ 0 w 52"/>
                    <a:gd name="T1" fmla="*/ 216 h 216"/>
                    <a:gd name="T2" fmla="*/ 48 w 52"/>
                    <a:gd name="T3" fmla="*/ 96 h 216"/>
                    <a:gd name="T4" fmla="*/ 24 w 52"/>
                    <a:gd name="T5" fmla="*/ 0 h 216"/>
                    <a:gd name="T6" fmla="*/ 0 60000 65536"/>
                    <a:gd name="T7" fmla="*/ 0 60000 65536"/>
                    <a:gd name="T8" fmla="*/ 0 60000 65536"/>
                    <a:gd name="T9" fmla="*/ 0 w 52"/>
                    <a:gd name="T10" fmla="*/ 0 h 216"/>
                    <a:gd name="T11" fmla="*/ 52 w 52"/>
                    <a:gd name="T12" fmla="*/ 216 h 21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2" h="216">
                      <a:moveTo>
                        <a:pt x="0" y="216"/>
                      </a:moveTo>
                      <a:cubicBezTo>
                        <a:pt x="8" y="196"/>
                        <a:pt x="44" y="132"/>
                        <a:pt x="48" y="96"/>
                      </a:cubicBezTo>
                      <a:cubicBezTo>
                        <a:pt x="52" y="60"/>
                        <a:pt x="29" y="20"/>
                        <a:pt x="24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088" name="Oval 64"/>
            <p:cNvSpPr>
              <a:spLocks noChangeArrowheads="1"/>
            </p:cNvSpPr>
            <p:nvPr/>
          </p:nvSpPr>
          <p:spPr bwMode="auto">
            <a:xfrm>
              <a:off x="3446" y="2750"/>
              <a:ext cx="182" cy="18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87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532438" y="3500438"/>
            <a:ext cx="2195512" cy="2687637"/>
            <a:chOff x="2200" y="1515"/>
            <a:chExt cx="1836" cy="2066"/>
          </a:xfrm>
        </p:grpSpPr>
        <p:sp>
          <p:nvSpPr>
            <p:cNvPr id="47141" name="Freeform 3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42" name="Freeform 4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43" name="Freeform 5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107" name="Freeform 6"/>
          <p:cNvSpPr>
            <a:spLocks/>
          </p:cNvSpPr>
          <p:nvPr/>
        </p:nvSpPr>
        <p:spPr bwMode="auto">
          <a:xfrm>
            <a:off x="606425" y="1746250"/>
            <a:ext cx="8142288" cy="5041900"/>
          </a:xfrm>
          <a:custGeom>
            <a:avLst/>
            <a:gdLst>
              <a:gd name="T0" fmla="*/ 1071 w 5129"/>
              <a:gd name="T1" fmla="*/ 344 h 3176"/>
              <a:gd name="T2" fmla="*/ 623 w 5129"/>
              <a:gd name="T3" fmla="*/ 43 h 3176"/>
              <a:gd name="T4" fmla="*/ 56 w 5129"/>
              <a:gd name="T5" fmla="*/ 107 h 3176"/>
              <a:gd name="T6" fmla="*/ 285 w 5129"/>
              <a:gd name="T7" fmla="*/ 683 h 3176"/>
              <a:gd name="T8" fmla="*/ 1071 w 5129"/>
              <a:gd name="T9" fmla="*/ 1158 h 3176"/>
              <a:gd name="T10" fmla="*/ 1400 w 5129"/>
              <a:gd name="T11" fmla="*/ 1579 h 3176"/>
              <a:gd name="T12" fmla="*/ 1364 w 5129"/>
              <a:gd name="T13" fmla="*/ 2127 h 3176"/>
              <a:gd name="T14" fmla="*/ 294 w 5129"/>
              <a:gd name="T15" fmla="*/ 2639 h 3176"/>
              <a:gd name="T16" fmla="*/ 291 w 5129"/>
              <a:gd name="T17" fmla="*/ 3010 h 3176"/>
              <a:gd name="T18" fmla="*/ 1198 w 5129"/>
              <a:gd name="T19" fmla="*/ 3010 h 3176"/>
              <a:gd name="T20" fmla="*/ 1425 w 5129"/>
              <a:gd name="T21" fmla="*/ 2692 h 3176"/>
              <a:gd name="T22" fmla="*/ 1879 w 5129"/>
              <a:gd name="T23" fmla="*/ 3055 h 3176"/>
              <a:gd name="T24" fmla="*/ 2423 w 5129"/>
              <a:gd name="T25" fmla="*/ 3101 h 3176"/>
              <a:gd name="T26" fmla="*/ 3058 w 5129"/>
              <a:gd name="T27" fmla="*/ 3010 h 3176"/>
              <a:gd name="T28" fmla="*/ 3466 w 5129"/>
              <a:gd name="T29" fmla="*/ 3101 h 3176"/>
              <a:gd name="T30" fmla="*/ 4147 w 5129"/>
              <a:gd name="T31" fmla="*/ 3146 h 3176"/>
              <a:gd name="T32" fmla="*/ 4872 w 5129"/>
              <a:gd name="T33" fmla="*/ 2919 h 3176"/>
              <a:gd name="T34" fmla="*/ 5099 w 5129"/>
              <a:gd name="T35" fmla="*/ 2511 h 3176"/>
              <a:gd name="T36" fmla="*/ 4691 w 5129"/>
              <a:gd name="T37" fmla="*/ 2193 h 3176"/>
              <a:gd name="T38" fmla="*/ 4918 w 5129"/>
              <a:gd name="T39" fmla="*/ 1649 h 3176"/>
              <a:gd name="T40" fmla="*/ 4963 w 5129"/>
              <a:gd name="T41" fmla="*/ 1059 h 3176"/>
              <a:gd name="T42" fmla="*/ 4646 w 5129"/>
              <a:gd name="T43" fmla="*/ 923 h 3176"/>
              <a:gd name="T44" fmla="*/ 5009 w 5129"/>
              <a:gd name="T45" fmla="*/ 334 h 3176"/>
              <a:gd name="T46" fmla="*/ 4192 w 5129"/>
              <a:gd name="T47" fmla="*/ 16 h 3176"/>
              <a:gd name="T48" fmla="*/ 2922 w 5129"/>
              <a:gd name="T49" fmla="*/ 288 h 3176"/>
              <a:gd name="T50" fmla="*/ 1610 w 5129"/>
              <a:gd name="T51" fmla="*/ 52 h 3176"/>
              <a:gd name="T52" fmla="*/ 1071 w 5129"/>
              <a:gd name="T53" fmla="*/ 344 h 317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29"/>
              <a:gd name="T82" fmla="*/ 0 h 3176"/>
              <a:gd name="T83" fmla="*/ 5129 w 5129"/>
              <a:gd name="T84" fmla="*/ 3176 h 317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29" h="3176">
                <a:moveTo>
                  <a:pt x="1071" y="344"/>
                </a:moveTo>
                <a:cubicBezTo>
                  <a:pt x="907" y="343"/>
                  <a:pt x="792" y="82"/>
                  <a:pt x="623" y="43"/>
                </a:cubicBezTo>
                <a:cubicBezTo>
                  <a:pt x="454" y="4"/>
                  <a:pt x="112" y="0"/>
                  <a:pt x="56" y="107"/>
                </a:cubicBezTo>
                <a:cubicBezTo>
                  <a:pt x="0" y="214"/>
                  <a:pt x="116" y="508"/>
                  <a:pt x="285" y="683"/>
                </a:cubicBezTo>
                <a:cubicBezTo>
                  <a:pt x="454" y="858"/>
                  <a:pt x="885" y="1009"/>
                  <a:pt x="1071" y="1158"/>
                </a:cubicBezTo>
                <a:cubicBezTo>
                  <a:pt x="1257" y="1307"/>
                  <a:pt x="1351" y="1418"/>
                  <a:pt x="1400" y="1579"/>
                </a:cubicBezTo>
                <a:cubicBezTo>
                  <a:pt x="1449" y="1740"/>
                  <a:pt x="1548" y="1950"/>
                  <a:pt x="1364" y="2127"/>
                </a:cubicBezTo>
                <a:cubicBezTo>
                  <a:pt x="1180" y="2304"/>
                  <a:pt x="473" y="2492"/>
                  <a:pt x="294" y="2639"/>
                </a:cubicBezTo>
                <a:cubicBezTo>
                  <a:pt x="115" y="2786"/>
                  <a:pt x="140" y="2948"/>
                  <a:pt x="291" y="3010"/>
                </a:cubicBezTo>
                <a:cubicBezTo>
                  <a:pt x="442" y="3072"/>
                  <a:pt x="1009" y="3063"/>
                  <a:pt x="1198" y="3010"/>
                </a:cubicBezTo>
                <a:cubicBezTo>
                  <a:pt x="1387" y="2957"/>
                  <a:pt x="1312" y="2685"/>
                  <a:pt x="1425" y="2692"/>
                </a:cubicBezTo>
                <a:cubicBezTo>
                  <a:pt x="1538" y="2699"/>
                  <a:pt x="1713" y="2987"/>
                  <a:pt x="1879" y="3055"/>
                </a:cubicBezTo>
                <a:cubicBezTo>
                  <a:pt x="2045" y="3123"/>
                  <a:pt x="2227" y="3108"/>
                  <a:pt x="2423" y="3101"/>
                </a:cubicBezTo>
                <a:cubicBezTo>
                  <a:pt x="2619" y="3094"/>
                  <a:pt x="2884" y="3010"/>
                  <a:pt x="3058" y="3010"/>
                </a:cubicBezTo>
                <a:cubicBezTo>
                  <a:pt x="3232" y="3010"/>
                  <a:pt x="3285" y="3078"/>
                  <a:pt x="3466" y="3101"/>
                </a:cubicBezTo>
                <a:cubicBezTo>
                  <a:pt x="3647" y="3124"/>
                  <a:pt x="3913" y="3176"/>
                  <a:pt x="4147" y="3146"/>
                </a:cubicBezTo>
                <a:cubicBezTo>
                  <a:pt x="4381" y="3116"/>
                  <a:pt x="4713" y="3025"/>
                  <a:pt x="4872" y="2919"/>
                </a:cubicBezTo>
                <a:cubicBezTo>
                  <a:pt x="5031" y="2813"/>
                  <a:pt x="5129" y="2632"/>
                  <a:pt x="5099" y="2511"/>
                </a:cubicBezTo>
                <a:cubicBezTo>
                  <a:pt x="5069" y="2390"/>
                  <a:pt x="4721" y="2336"/>
                  <a:pt x="4691" y="2193"/>
                </a:cubicBezTo>
                <a:cubicBezTo>
                  <a:pt x="4661" y="2050"/>
                  <a:pt x="4873" y="1838"/>
                  <a:pt x="4918" y="1649"/>
                </a:cubicBezTo>
                <a:cubicBezTo>
                  <a:pt x="4963" y="1460"/>
                  <a:pt x="5008" y="1180"/>
                  <a:pt x="4963" y="1059"/>
                </a:cubicBezTo>
                <a:cubicBezTo>
                  <a:pt x="4918" y="938"/>
                  <a:pt x="4638" y="1044"/>
                  <a:pt x="4646" y="923"/>
                </a:cubicBezTo>
                <a:cubicBezTo>
                  <a:pt x="4654" y="802"/>
                  <a:pt x="5085" y="485"/>
                  <a:pt x="5009" y="334"/>
                </a:cubicBezTo>
                <a:cubicBezTo>
                  <a:pt x="4933" y="183"/>
                  <a:pt x="4540" y="24"/>
                  <a:pt x="4192" y="16"/>
                </a:cubicBezTo>
                <a:cubicBezTo>
                  <a:pt x="3844" y="8"/>
                  <a:pt x="3352" y="282"/>
                  <a:pt x="2922" y="288"/>
                </a:cubicBezTo>
                <a:cubicBezTo>
                  <a:pt x="2492" y="294"/>
                  <a:pt x="1919" y="43"/>
                  <a:pt x="1610" y="52"/>
                </a:cubicBezTo>
                <a:cubicBezTo>
                  <a:pt x="1301" y="61"/>
                  <a:pt x="1183" y="283"/>
                  <a:pt x="1071" y="344"/>
                </a:cubicBezTo>
                <a:close/>
              </a:path>
            </a:pathLst>
          </a:custGeom>
          <a:noFill/>
          <a:ln w="28575" cap="flat" cmpd="sng">
            <a:solidFill>
              <a:srgbClr val="33996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08" name="Rectangle 7"/>
          <p:cNvSpPr>
            <a:spLocks noChangeArrowheads="1"/>
          </p:cNvSpPr>
          <p:nvPr/>
        </p:nvSpPr>
        <p:spPr bwMode="auto">
          <a:xfrm>
            <a:off x="935038" y="-76200"/>
            <a:ext cx="7958137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Sugárkövetés kereséssel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47109" name="Line 8"/>
          <p:cNvSpPr>
            <a:spLocks noChangeShapeType="1"/>
          </p:cNvSpPr>
          <p:nvPr/>
        </p:nvSpPr>
        <p:spPr bwMode="auto">
          <a:xfrm flipH="1" flipV="1">
            <a:off x="673100" y="2168525"/>
            <a:ext cx="5435600" cy="140335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0" name="Rectangle 9"/>
          <p:cNvSpPr>
            <a:spLocks noChangeArrowheads="1"/>
          </p:cNvSpPr>
          <p:nvPr/>
        </p:nvSpPr>
        <p:spPr bwMode="auto">
          <a:xfrm>
            <a:off x="3157538" y="2347913"/>
            <a:ext cx="4319587" cy="3960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111" name="Oval 10"/>
          <p:cNvSpPr>
            <a:spLocks noChangeArrowheads="1"/>
          </p:cNvSpPr>
          <p:nvPr/>
        </p:nvSpPr>
        <p:spPr bwMode="auto">
          <a:xfrm>
            <a:off x="5137150" y="4292600"/>
            <a:ext cx="287338" cy="2873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365375" y="1808163"/>
            <a:ext cx="574675" cy="2376487"/>
            <a:chOff x="1701" y="1185"/>
            <a:chExt cx="362" cy="1497"/>
          </a:xfrm>
        </p:grpSpPr>
        <p:sp>
          <p:nvSpPr>
            <p:cNvPr id="47139" name="Line 12"/>
            <p:cNvSpPr>
              <a:spLocks noChangeShapeType="1"/>
            </p:cNvSpPr>
            <p:nvPr/>
          </p:nvSpPr>
          <p:spPr bwMode="auto">
            <a:xfrm flipV="1">
              <a:off x="1701" y="1185"/>
              <a:ext cx="362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40" name="Oval 13"/>
            <p:cNvSpPr>
              <a:spLocks noChangeArrowheads="1"/>
            </p:cNvSpPr>
            <p:nvPr/>
          </p:nvSpPr>
          <p:spPr bwMode="auto">
            <a:xfrm>
              <a:off x="1837" y="1638"/>
              <a:ext cx="181" cy="18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184400" y="1627188"/>
            <a:ext cx="360363" cy="2628900"/>
            <a:chOff x="1587" y="1071"/>
            <a:chExt cx="227" cy="1656"/>
          </a:xfrm>
        </p:grpSpPr>
        <p:sp>
          <p:nvSpPr>
            <p:cNvPr id="47137" name="Line 15"/>
            <p:cNvSpPr>
              <a:spLocks noChangeShapeType="1"/>
            </p:cNvSpPr>
            <p:nvPr/>
          </p:nvSpPr>
          <p:spPr bwMode="auto">
            <a:xfrm>
              <a:off x="1587" y="1071"/>
              <a:ext cx="227" cy="16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38" name="Oval 16"/>
            <p:cNvSpPr>
              <a:spLocks noChangeArrowheads="1"/>
            </p:cNvSpPr>
            <p:nvPr/>
          </p:nvSpPr>
          <p:spPr bwMode="auto">
            <a:xfrm>
              <a:off x="1587" y="1593"/>
              <a:ext cx="182" cy="18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889000" y="1592263"/>
            <a:ext cx="1800225" cy="2447925"/>
            <a:chOff x="771" y="1049"/>
            <a:chExt cx="1134" cy="1542"/>
          </a:xfrm>
        </p:grpSpPr>
        <p:sp>
          <p:nvSpPr>
            <p:cNvPr id="47135" name="Line 18"/>
            <p:cNvSpPr>
              <a:spLocks noChangeShapeType="1"/>
            </p:cNvSpPr>
            <p:nvPr/>
          </p:nvSpPr>
          <p:spPr bwMode="auto">
            <a:xfrm>
              <a:off x="771" y="1049"/>
              <a:ext cx="1134" cy="1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36" name="Oval 19"/>
            <p:cNvSpPr>
              <a:spLocks noChangeArrowheads="1"/>
            </p:cNvSpPr>
            <p:nvPr/>
          </p:nvSpPr>
          <p:spPr bwMode="auto">
            <a:xfrm>
              <a:off x="1042" y="1457"/>
              <a:ext cx="182" cy="181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149475" y="2132013"/>
            <a:ext cx="3097213" cy="2303462"/>
            <a:chOff x="1565" y="1389"/>
            <a:chExt cx="1951" cy="1451"/>
          </a:xfrm>
        </p:grpSpPr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1565" y="1389"/>
              <a:ext cx="1951" cy="1451"/>
              <a:chOff x="1565" y="1389"/>
              <a:chExt cx="1951" cy="1451"/>
            </a:xfrm>
          </p:grpSpPr>
          <p:sp>
            <p:nvSpPr>
              <p:cNvPr id="47133" name="Line 22"/>
              <p:cNvSpPr>
                <a:spLocks noChangeShapeType="1"/>
              </p:cNvSpPr>
              <p:nvPr/>
            </p:nvSpPr>
            <p:spPr bwMode="auto">
              <a:xfrm>
                <a:off x="1701" y="1525"/>
                <a:ext cx="1815" cy="131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4" name="Oval 23"/>
              <p:cNvSpPr>
                <a:spLocks noChangeArrowheads="1"/>
              </p:cNvSpPr>
              <p:nvPr/>
            </p:nvSpPr>
            <p:spPr bwMode="auto">
              <a:xfrm>
                <a:off x="1565" y="1389"/>
                <a:ext cx="181" cy="182"/>
              </a:xfrm>
              <a:prstGeom prst="ellipse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132" name="Rectangle 24"/>
            <p:cNvSpPr>
              <a:spLocks noChangeArrowheads="1"/>
            </p:cNvSpPr>
            <p:nvPr/>
          </p:nvSpPr>
          <p:spPr bwMode="auto">
            <a:xfrm>
              <a:off x="2132" y="1820"/>
              <a:ext cx="136" cy="91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923925" y="1663700"/>
            <a:ext cx="4321175" cy="2771775"/>
            <a:chOff x="793" y="1094"/>
            <a:chExt cx="2722" cy="1746"/>
          </a:xfrm>
        </p:grpSpPr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793" y="1094"/>
              <a:ext cx="2722" cy="1746"/>
              <a:chOff x="793" y="1094"/>
              <a:chExt cx="2722" cy="1746"/>
            </a:xfrm>
          </p:grpSpPr>
          <p:sp>
            <p:nvSpPr>
              <p:cNvPr id="47129" name="Line 27"/>
              <p:cNvSpPr>
                <a:spLocks noChangeShapeType="1"/>
              </p:cNvSpPr>
              <p:nvPr/>
            </p:nvSpPr>
            <p:spPr bwMode="auto">
              <a:xfrm>
                <a:off x="975" y="1253"/>
                <a:ext cx="2540" cy="15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0" name="Oval 28"/>
              <p:cNvSpPr>
                <a:spLocks noChangeArrowheads="1"/>
              </p:cNvSpPr>
              <p:nvPr/>
            </p:nvSpPr>
            <p:spPr bwMode="auto">
              <a:xfrm>
                <a:off x="793" y="1094"/>
                <a:ext cx="181" cy="182"/>
              </a:xfrm>
              <a:prstGeom prst="ellipse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128" name="Rectangle 29"/>
            <p:cNvSpPr>
              <a:spLocks noChangeArrowheads="1"/>
            </p:cNvSpPr>
            <p:nvPr/>
          </p:nvSpPr>
          <p:spPr bwMode="auto">
            <a:xfrm>
              <a:off x="2132" y="1956"/>
              <a:ext cx="136" cy="91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565150" y="1843088"/>
            <a:ext cx="4716463" cy="2592387"/>
            <a:chOff x="567" y="1207"/>
            <a:chExt cx="2971" cy="1633"/>
          </a:xfrm>
        </p:grpSpPr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567" y="1207"/>
              <a:ext cx="2971" cy="1633"/>
              <a:chOff x="567" y="1207"/>
              <a:chExt cx="2971" cy="1633"/>
            </a:xfrm>
          </p:grpSpPr>
          <p:sp>
            <p:nvSpPr>
              <p:cNvPr id="47125" name="Line 32"/>
              <p:cNvSpPr>
                <a:spLocks noChangeShapeType="1"/>
              </p:cNvSpPr>
              <p:nvPr/>
            </p:nvSpPr>
            <p:spPr bwMode="auto">
              <a:xfrm>
                <a:off x="748" y="1321"/>
                <a:ext cx="2790" cy="151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6" name="Oval 33"/>
              <p:cNvSpPr>
                <a:spLocks noChangeArrowheads="1"/>
              </p:cNvSpPr>
              <p:nvPr/>
            </p:nvSpPr>
            <p:spPr bwMode="auto">
              <a:xfrm>
                <a:off x="567" y="1207"/>
                <a:ext cx="181" cy="182"/>
              </a:xfrm>
              <a:prstGeom prst="ellipse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124" name="Rectangle 34"/>
            <p:cNvSpPr>
              <a:spLocks noChangeArrowheads="1"/>
            </p:cNvSpPr>
            <p:nvPr/>
          </p:nvSpPr>
          <p:spPr bwMode="auto">
            <a:xfrm>
              <a:off x="2132" y="2069"/>
              <a:ext cx="136" cy="91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2328863" y="3608388"/>
            <a:ext cx="2952750" cy="827087"/>
            <a:chOff x="1678" y="2319"/>
            <a:chExt cx="1860" cy="521"/>
          </a:xfrm>
        </p:grpSpPr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1678" y="2319"/>
              <a:ext cx="1860" cy="521"/>
              <a:chOff x="1678" y="2319"/>
              <a:chExt cx="1860" cy="521"/>
            </a:xfrm>
          </p:grpSpPr>
          <p:sp>
            <p:nvSpPr>
              <p:cNvPr id="47121" name="Line 37"/>
              <p:cNvSpPr>
                <a:spLocks noChangeShapeType="1"/>
              </p:cNvSpPr>
              <p:nvPr/>
            </p:nvSpPr>
            <p:spPr bwMode="auto">
              <a:xfrm>
                <a:off x="1859" y="2409"/>
                <a:ext cx="1679" cy="43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2" name="Oval 38"/>
              <p:cNvSpPr>
                <a:spLocks noChangeArrowheads="1"/>
              </p:cNvSpPr>
              <p:nvPr/>
            </p:nvSpPr>
            <p:spPr bwMode="auto">
              <a:xfrm>
                <a:off x="1678" y="2319"/>
                <a:ext cx="181" cy="181"/>
              </a:xfrm>
              <a:prstGeom prst="ellipse">
                <a:avLst/>
              </a:prstGeom>
              <a:solidFill>
                <a:srgbClr val="66FF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7120" name="Rectangle 39"/>
            <p:cNvSpPr>
              <a:spLocks noChangeArrowheads="1"/>
            </p:cNvSpPr>
            <p:nvPr/>
          </p:nvSpPr>
          <p:spPr bwMode="auto">
            <a:xfrm>
              <a:off x="2132" y="2455"/>
              <a:ext cx="136" cy="91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5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1066800" y="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Csak közelítés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519738" y="3494088"/>
            <a:ext cx="2195512" cy="2687637"/>
            <a:chOff x="2200" y="1515"/>
            <a:chExt cx="1836" cy="2066"/>
          </a:xfrm>
        </p:grpSpPr>
        <p:sp>
          <p:nvSpPr>
            <p:cNvPr id="48140" name="Freeform 4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Freeform 5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42" name="Freeform 6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132" name="Freeform 7"/>
          <p:cNvSpPr>
            <a:spLocks/>
          </p:cNvSpPr>
          <p:nvPr/>
        </p:nvSpPr>
        <p:spPr bwMode="auto">
          <a:xfrm>
            <a:off x="609600" y="1682750"/>
            <a:ext cx="8126413" cy="5099050"/>
          </a:xfrm>
          <a:custGeom>
            <a:avLst/>
            <a:gdLst>
              <a:gd name="T0" fmla="*/ 1061 w 5119"/>
              <a:gd name="T1" fmla="*/ 380 h 3212"/>
              <a:gd name="T2" fmla="*/ 613 w 5119"/>
              <a:gd name="T3" fmla="*/ 79 h 3212"/>
              <a:gd name="T4" fmla="*/ 46 w 5119"/>
              <a:gd name="T5" fmla="*/ 143 h 3212"/>
              <a:gd name="T6" fmla="*/ 339 w 5119"/>
              <a:gd name="T7" fmla="*/ 938 h 3212"/>
              <a:gd name="T8" fmla="*/ 1244 w 5119"/>
              <a:gd name="T9" fmla="*/ 719 h 3212"/>
              <a:gd name="T10" fmla="*/ 1390 w 5119"/>
              <a:gd name="T11" fmla="*/ 1615 h 3212"/>
              <a:gd name="T12" fmla="*/ 1354 w 5119"/>
              <a:gd name="T13" fmla="*/ 2163 h 3212"/>
              <a:gd name="T14" fmla="*/ 284 w 5119"/>
              <a:gd name="T15" fmla="*/ 2675 h 3212"/>
              <a:gd name="T16" fmla="*/ 281 w 5119"/>
              <a:gd name="T17" fmla="*/ 3046 h 3212"/>
              <a:gd name="T18" fmla="*/ 1188 w 5119"/>
              <a:gd name="T19" fmla="*/ 3046 h 3212"/>
              <a:gd name="T20" fmla="*/ 1415 w 5119"/>
              <a:gd name="T21" fmla="*/ 2728 h 3212"/>
              <a:gd name="T22" fmla="*/ 1869 w 5119"/>
              <a:gd name="T23" fmla="*/ 3091 h 3212"/>
              <a:gd name="T24" fmla="*/ 2413 w 5119"/>
              <a:gd name="T25" fmla="*/ 3137 h 3212"/>
              <a:gd name="T26" fmla="*/ 3048 w 5119"/>
              <a:gd name="T27" fmla="*/ 3046 h 3212"/>
              <a:gd name="T28" fmla="*/ 3456 w 5119"/>
              <a:gd name="T29" fmla="*/ 3137 h 3212"/>
              <a:gd name="T30" fmla="*/ 4137 w 5119"/>
              <a:gd name="T31" fmla="*/ 3182 h 3212"/>
              <a:gd name="T32" fmla="*/ 4862 w 5119"/>
              <a:gd name="T33" fmla="*/ 2955 h 3212"/>
              <a:gd name="T34" fmla="*/ 5089 w 5119"/>
              <a:gd name="T35" fmla="*/ 2547 h 3212"/>
              <a:gd name="T36" fmla="*/ 4681 w 5119"/>
              <a:gd name="T37" fmla="*/ 2229 h 3212"/>
              <a:gd name="T38" fmla="*/ 4908 w 5119"/>
              <a:gd name="T39" fmla="*/ 1685 h 3212"/>
              <a:gd name="T40" fmla="*/ 4953 w 5119"/>
              <a:gd name="T41" fmla="*/ 1095 h 3212"/>
              <a:gd name="T42" fmla="*/ 4636 w 5119"/>
              <a:gd name="T43" fmla="*/ 959 h 3212"/>
              <a:gd name="T44" fmla="*/ 4999 w 5119"/>
              <a:gd name="T45" fmla="*/ 370 h 3212"/>
              <a:gd name="T46" fmla="*/ 4182 w 5119"/>
              <a:gd name="T47" fmla="*/ 52 h 3212"/>
              <a:gd name="T48" fmla="*/ 2912 w 5119"/>
              <a:gd name="T49" fmla="*/ 324 h 3212"/>
              <a:gd name="T50" fmla="*/ 1600 w 5119"/>
              <a:gd name="T51" fmla="*/ 88 h 3212"/>
              <a:gd name="T52" fmla="*/ 1061 w 5119"/>
              <a:gd name="T53" fmla="*/ 380 h 321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19"/>
              <a:gd name="T82" fmla="*/ 0 h 3212"/>
              <a:gd name="T83" fmla="*/ 5119 w 5119"/>
              <a:gd name="T84" fmla="*/ 3212 h 3212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19" h="3212">
                <a:moveTo>
                  <a:pt x="1061" y="380"/>
                </a:moveTo>
                <a:cubicBezTo>
                  <a:pt x="897" y="379"/>
                  <a:pt x="782" y="118"/>
                  <a:pt x="613" y="79"/>
                </a:cubicBezTo>
                <a:cubicBezTo>
                  <a:pt x="444" y="40"/>
                  <a:pt x="92" y="0"/>
                  <a:pt x="46" y="143"/>
                </a:cubicBezTo>
                <a:cubicBezTo>
                  <a:pt x="0" y="286"/>
                  <a:pt x="139" y="842"/>
                  <a:pt x="339" y="938"/>
                </a:cubicBezTo>
                <a:cubicBezTo>
                  <a:pt x="539" y="1034"/>
                  <a:pt x="1069" y="606"/>
                  <a:pt x="1244" y="719"/>
                </a:cubicBezTo>
                <a:cubicBezTo>
                  <a:pt x="1419" y="832"/>
                  <a:pt x="1372" y="1374"/>
                  <a:pt x="1390" y="1615"/>
                </a:cubicBezTo>
                <a:cubicBezTo>
                  <a:pt x="1408" y="1856"/>
                  <a:pt x="1538" y="1986"/>
                  <a:pt x="1354" y="2163"/>
                </a:cubicBezTo>
                <a:cubicBezTo>
                  <a:pt x="1170" y="2340"/>
                  <a:pt x="463" y="2528"/>
                  <a:pt x="284" y="2675"/>
                </a:cubicBezTo>
                <a:cubicBezTo>
                  <a:pt x="105" y="2822"/>
                  <a:pt x="130" y="2984"/>
                  <a:pt x="281" y="3046"/>
                </a:cubicBezTo>
                <a:cubicBezTo>
                  <a:pt x="432" y="3108"/>
                  <a:pt x="999" y="3099"/>
                  <a:pt x="1188" y="3046"/>
                </a:cubicBezTo>
                <a:cubicBezTo>
                  <a:pt x="1377" y="2993"/>
                  <a:pt x="1302" y="2721"/>
                  <a:pt x="1415" y="2728"/>
                </a:cubicBezTo>
                <a:cubicBezTo>
                  <a:pt x="1528" y="2735"/>
                  <a:pt x="1703" y="3023"/>
                  <a:pt x="1869" y="3091"/>
                </a:cubicBezTo>
                <a:cubicBezTo>
                  <a:pt x="2035" y="3159"/>
                  <a:pt x="2217" y="3144"/>
                  <a:pt x="2413" y="3137"/>
                </a:cubicBezTo>
                <a:cubicBezTo>
                  <a:pt x="2609" y="3130"/>
                  <a:pt x="2874" y="3046"/>
                  <a:pt x="3048" y="3046"/>
                </a:cubicBezTo>
                <a:cubicBezTo>
                  <a:pt x="3222" y="3046"/>
                  <a:pt x="3275" y="3114"/>
                  <a:pt x="3456" y="3137"/>
                </a:cubicBezTo>
                <a:cubicBezTo>
                  <a:pt x="3637" y="3160"/>
                  <a:pt x="3903" y="3212"/>
                  <a:pt x="4137" y="3182"/>
                </a:cubicBezTo>
                <a:cubicBezTo>
                  <a:pt x="4371" y="3152"/>
                  <a:pt x="4703" y="3061"/>
                  <a:pt x="4862" y="2955"/>
                </a:cubicBezTo>
                <a:cubicBezTo>
                  <a:pt x="5021" y="2849"/>
                  <a:pt x="5119" y="2668"/>
                  <a:pt x="5089" y="2547"/>
                </a:cubicBezTo>
                <a:cubicBezTo>
                  <a:pt x="5059" y="2426"/>
                  <a:pt x="4711" y="2372"/>
                  <a:pt x="4681" y="2229"/>
                </a:cubicBezTo>
                <a:cubicBezTo>
                  <a:pt x="4651" y="2086"/>
                  <a:pt x="4863" y="1874"/>
                  <a:pt x="4908" y="1685"/>
                </a:cubicBezTo>
                <a:cubicBezTo>
                  <a:pt x="4953" y="1496"/>
                  <a:pt x="4998" y="1216"/>
                  <a:pt x="4953" y="1095"/>
                </a:cubicBezTo>
                <a:cubicBezTo>
                  <a:pt x="4908" y="974"/>
                  <a:pt x="4628" y="1080"/>
                  <a:pt x="4636" y="959"/>
                </a:cubicBezTo>
                <a:cubicBezTo>
                  <a:pt x="4644" y="838"/>
                  <a:pt x="5075" y="521"/>
                  <a:pt x="4999" y="370"/>
                </a:cubicBezTo>
                <a:cubicBezTo>
                  <a:pt x="4923" y="219"/>
                  <a:pt x="4530" y="60"/>
                  <a:pt x="4182" y="52"/>
                </a:cubicBezTo>
                <a:cubicBezTo>
                  <a:pt x="3834" y="44"/>
                  <a:pt x="3342" y="318"/>
                  <a:pt x="2912" y="324"/>
                </a:cubicBezTo>
                <a:cubicBezTo>
                  <a:pt x="2482" y="330"/>
                  <a:pt x="1909" y="79"/>
                  <a:pt x="1600" y="88"/>
                </a:cubicBezTo>
                <a:cubicBezTo>
                  <a:pt x="1291" y="97"/>
                  <a:pt x="1173" y="319"/>
                  <a:pt x="1061" y="380"/>
                </a:cubicBezTo>
                <a:close/>
              </a:path>
            </a:pathLst>
          </a:custGeom>
          <a:noFill/>
          <a:ln w="28575" cap="flat" cmpd="sng">
            <a:solidFill>
              <a:srgbClr val="33996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3" name="Line 8"/>
          <p:cNvSpPr>
            <a:spLocks noChangeShapeType="1"/>
          </p:cNvSpPr>
          <p:nvPr/>
        </p:nvSpPr>
        <p:spPr bwMode="auto">
          <a:xfrm flipH="1" flipV="1">
            <a:off x="660400" y="2162175"/>
            <a:ext cx="5399088" cy="136683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Rectangle 9"/>
          <p:cNvSpPr>
            <a:spLocks noChangeArrowheads="1"/>
          </p:cNvSpPr>
          <p:nvPr/>
        </p:nvSpPr>
        <p:spPr bwMode="auto">
          <a:xfrm>
            <a:off x="3144838" y="2341563"/>
            <a:ext cx="4319587" cy="3960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5" name="Oval 10"/>
          <p:cNvSpPr>
            <a:spLocks noChangeArrowheads="1"/>
          </p:cNvSpPr>
          <p:nvPr/>
        </p:nvSpPr>
        <p:spPr bwMode="auto">
          <a:xfrm>
            <a:off x="5124450" y="4286250"/>
            <a:ext cx="287338" cy="28733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803275" y="1693863"/>
            <a:ext cx="4357688" cy="2663825"/>
            <a:chOff x="725" y="1117"/>
            <a:chExt cx="2745" cy="1678"/>
          </a:xfrm>
        </p:grpSpPr>
        <p:sp>
          <p:nvSpPr>
            <p:cNvPr id="48137" name="Line 12"/>
            <p:cNvSpPr>
              <a:spLocks noChangeShapeType="1"/>
            </p:cNvSpPr>
            <p:nvPr/>
          </p:nvSpPr>
          <p:spPr bwMode="auto">
            <a:xfrm>
              <a:off x="839" y="1207"/>
              <a:ext cx="2631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 type="stealth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38" name="Oval 13"/>
            <p:cNvSpPr>
              <a:spLocks noChangeArrowheads="1"/>
            </p:cNvSpPr>
            <p:nvPr/>
          </p:nvSpPr>
          <p:spPr bwMode="auto">
            <a:xfrm>
              <a:off x="1769" y="1752"/>
              <a:ext cx="112" cy="121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9" name="Oval 14"/>
            <p:cNvSpPr>
              <a:spLocks noChangeArrowheads="1"/>
            </p:cNvSpPr>
            <p:nvPr/>
          </p:nvSpPr>
          <p:spPr bwMode="auto">
            <a:xfrm>
              <a:off x="725" y="1117"/>
              <a:ext cx="113" cy="114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19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066800" y="0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A közelítés hibája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49155" name="Picture 3" descr="mesh5-0"/>
          <p:cNvPicPr>
            <a:picLocks noChangeAspect="1" noChangeArrowheads="1"/>
          </p:cNvPicPr>
          <p:nvPr/>
        </p:nvPicPr>
        <p:blipFill>
          <a:blip r:embed="rId2" cstate="print"/>
          <a:srcRect l="41685" t="8264" r="19240" b="16528"/>
          <a:stretch>
            <a:fillRect/>
          </a:stretch>
        </p:blipFill>
        <p:spPr bwMode="auto">
          <a:xfrm>
            <a:off x="985838" y="2143125"/>
            <a:ext cx="2605087" cy="38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 descr="mesh5-4"/>
          <p:cNvPicPr>
            <a:picLocks noChangeAspect="1" noChangeArrowheads="1"/>
          </p:cNvPicPr>
          <p:nvPr/>
        </p:nvPicPr>
        <p:blipFill>
          <a:blip r:embed="rId3" cstate="print"/>
          <a:srcRect l="41498" t="8289" r="19153" b="16577"/>
          <a:stretch>
            <a:fillRect/>
          </a:stretch>
        </p:blipFill>
        <p:spPr bwMode="auto">
          <a:xfrm>
            <a:off x="3684588" y="2143125"/>
            <a:ext cx="2605087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mesh5-8"/>
          <p:cNvPicPr>
            <a:picLocks noChangeAspect="1" noChangeArrowheads="1"/>
          </p:cNvPicPr>
          <p:nvPr/>
        </p:nvPicPr>
        <p:blipFill>
          <a:blip r:embed="rId4" cstate="print"/>
          <a:srcRect l="41685" t="8289" r="19240" b="16577"/>
          <a:stretch>
            <a:fillRect/>
          </a:stretch>
        </p:blipFill>
        <p:spPr bwMode="auto">
          <a:xfrm>
            <a:off x="6392863" y="2143125"/>
            <a:ext cx="2605087" cy="388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1403350" y="6103938"/>
            <a:ext cx="1394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>
                <a:latin typeface="Whipsmart" panose="020B0502030203050204" pitchFamily="34" charset="0"/>
              </a:rPr>
              <a:t>1 iteration</a:t>
            </a:r>
            <a:endParaRPr lang="en-US" sz="2400">
              <a:latin typeface="Whipsmart" panose="020B0502030203050204" pitchFamily="34" charset="0"/>
            </a:endParaRP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4067175" y="6140450"/>
            <a:ext cx="1515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>
                <a:latin typeface="Whipsmart" panose="020B0502030203050204" pitchFamily="34" charset="0"/>
              </a:rPr>
              <a:t>4 iterations</a:t>
            </a:r>
            <a:endParaRPr lang="en-US" sz="2400">
              <a:latin typeface="Whipsmart" panose="020B0502030203050204" pitchFamily="34" charset="0"/>
            </a:endParaRP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6696075" y="6140450"/>
            <a:ext cx="15151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400">
                <a:latin typeface="Whipsmart" panose="020B0502030203050204" pitchFamily="34" charset="0"/>
              </a:rPr>
              <a:t>8 iterations</a:t>
            </a:r>
            <a:endParaRPr lang="en-US" sz="2400">
              <a:latin typeface="Whipsmart" panose="020B0502030203050204" pitchFamily="34" charset="0"/>
            </a:endParaRP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7235825" y="188913"/>
            <a:ext cx="1727200" cy="172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7740650" y="333375"/>
            <a:ext cx="682625" cy="6842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8567738" y="441325"/>
            <a:ext cx="288925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4" name="Rectangle 12"/>
          <p:cNvSpPr>
            <a:spLocks noChangeArrowheads="1"/>
          </p:cNvSpPr>
          <p:nvPr/>
        </p:nvSpPr>
        <p:spPr bwMode="auto">
          <a:xfrm>
            <a:off x="8712200" y="585788"/>
            <a:ext cx="144463" cy="17938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8567738" y="442913"/>
            <a:ext cx="144462" cy="179387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8027988" y="1087438"/>
            <a:ext cx="180975" cy="180975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Line 15"/>
          <p:cNvSpPr>
            <a:spLocks noChangeShapeType="1"/>
          </p:cNvSpPr>
          <p:nvPr/>
        </p:nvSpPr>
        <p:spPr bwMode="auto">
          <a:xfrm flipV="1">
            <a:off x="8351838" y="333375"/>
            <a:ext cx="612775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63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049838" y="3541713"/>
            <a:ext cx="2195512" cy="2687637"/>
            <a:chOff x="2200" y="1515"/>
            <a:chExt cx="1836" cy="2066"/>
          </a:xfrm>
        </p:grpSpPr>
        <p:sp>
          <p:nvSpPr>
            <p:cNvPr id="50277" name="Freeform 3"/>
            <p:cNvSpPr>
              <a:spLocks/>
            </p:cNvSpPr>
            <p:nvPr/>
          </p:nvSpPr>
          <p:spPr bwMode="auto">
            <a:xfrm>
              <a:off x="3016" y="2387"/>
              <a:ext cx="1020" cy="688"/>
            </a:xfrm>
            <a:custGeom>
              <a:avLst/>
              <a:gdLst>
                <a:gd name="T0" fmla="*/ 7 w 1020"/>
                <a:gd name="T1" fmla="*/ 272 h 688"/>
                <a:gd name="T2" fmla="*/ 143 w 1020"/>
                <a:gd name="T3" fmla="*/ 498 h 688"/>
                <a:gd name="T4" fmla="*/ 325 w 1020"/>
                <a:gd name="T5" fmla="*/ 680 h 688"/>
                <a:gd name="T6" fmla="*/ 688 w 1020"/>
                <a:gd name="T7" fmla="*/ 453 h 688"/>
                <a:gd name="T8" fmla="*/ 869 w 1020"/>
                <a:gd name="T9" fmla="*/ 589 h 688"/>
                <a:gd name="T10" fmla="*/ 1005 w 1020"/>
                <a:gd name="T11" fmla="*/ 589 h 688"/>
                <a:gd name="T12" fmla="*/ 778 w 1020"/>
                <a:gd name="T13" fmla="*/ 181 h 688"/>
                <a:gd name="T14" fmla="*/ 416 w 1020"/>
                <a:gd name="T15" fmla="*/ 317 h 688"/>
                <a:gd name="T16" fmla="*/ 325 w 1020"/>
                <a:gd name="T17" fmla="*/ 45 h 688"/>
                <a:gd name="T18" fmla="*/ 98 w 1020"/>
                <a:gd name="T19" fmla="*/ 45 h 688"/>
                <a:gd name="T20" fmla="*/ 7 w 1020"/>
                <a:gd name="T21" fmla="*/ 272 h 68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20"/>
                <a:gd name="T34" fmla="*/ 0 h 688"/>
                <a:gd name="T35" fmla="*/ 1020 w 1020"/>
                <a:gd name="T36" fmla="*/ 688 h 68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20" h="688">
                  <a:moveTo>
                    <a:pt x="7" y="272"/>
                  </a:moveTo>
                  <a:cubicBezTo>
                    <a:pt x="14" y="347"/>
                    <a:pt x="90" y="430"/>
                    <a:pt x="143" y="498"/>
                  </a:cubicBezTo>
                  <a:cubicBezTo>
                    <a:pt x="196" y="566"/>
                    <a:pt x="234" y="688"/>
                    <a:pt x="325" y="680"/>
                  </a:cubicBezTo>
                  <a:cubicBezTo>
                    <a:pt x="416" y="672"/>
                    <a:pt x="597" y="468"/>
                    <a:pt x="688" y="453"/>
                  </a:cubicBezTo>
                  <a:cubicBezTo>
                    <a:pt x="779" y="438"/>
                    <a:pt x="816" y="566"/>
                    <a:pt x="869" y="589"/>
                  </a:cubicBezTo>
                  <a:cubicBezTo>
                    <a:pt x="922" y="612"/>
                    <a:pt x="1020" y="657"/>
                    <a:pt x="1005" y="589"/>
                  </a:cubicBezTo>
                  <a:cubicBezTo>
                    <a:pt x="990" y="521"/>
                    <a:pt x="876" y="226"/>
                    <a:pt x="778" y="181"/>
                  </a:cubicBezTo>
                  <a:cubicBezTo>
                    <a:pt x="680" y="136"/>
                    <a:pt x="491" y="340"/>
                    <a:pt x="416" y="317"/>
                  </a:cubicBezTo>
                  <a:cubicBezTo>
                    <a:pt x="341" y="294"/>
                    <a:pt x="378" y="90"/>
                    <a:pt x="325" y="45"/>
                  </a:cubicBezTo>
                  <a:cubicBezTo>
                    <a:pt x="272" y="0"/>
                    <a:pt x="151" y="7"/>
                    <a:pt x="98" y="45"/>
                  </a:cubicBezTo>
                  <a:cubicBezTo>
                    <a:pt x="45" y="83"/>
                    <a:pt x="0" y="197"/>
                    <a:pt x="7" y="27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78" name="Freeform 4"/>
            <p:cNvSpPr>
              <a:spLocks/>
            </p:cNvSpPr>
            <p:nvPr/>
          </p:nvSpPr>
          <p:spPr bwMode="auto">
            <a:xfrm>
              <a:off x="2393" y="1515"/>
              <a:ext cx="1040" cy="2066"/>
            </a:xfrm>
            <a:custGeom>
              <a:avLst/>
              <a:gdLst>
                <a:gd name="T0" fmla="*/ 617 w 1040"/>
                <a:gd name="T1" fmla="*/ 129 h 2066"/>
                <a:gd name="T2" fmla="*/ 306 w 1040"/>
                <a:gd name="T3" fmla="*/ 55 h 2066"/>
                <a:gd name="T4" fmla="*/ 124 w 1040"/>
                <a:gd name="T5" fmla="*/ 237 h 2066"/>
                <a:gd name="T6" fmla="*/ 215 w 1040"/>
                <a:gd name="T7" fmla="*/ 509 h 2066"/>
                <a:gd name="T8" fmla="*/ 396 w 1040"/>
                <a:gd name="T9" fmla="*/ 781 h 2066"/>
                <a:gd name="T10" fmla="*/ 487 w 1040"/>
                <a:gd name="T11" fmla="*/ 1053 h 2066"/>
                <a:gd name="T12" fmla="*/ 199 w 1040"/>
                <a:gd name="T13" fmla="*/ 1198 h 2066"/>
                <a:gd name="T14" fmla="*/ 33 w 1040"/>
                <a:gd name="T15" fmla="*/ 1371 h 2066"/>
                <a:gd name="T16" fmla="*/ 396 w 1040"/>
                <a:gd name="T17" fmla="*/ 1824 h 2066"/>
                <a:gd name="T18" fmla="*/ 260 w 1040"/>
                <a:gd name="T19" fmla="*/ 1960 h 2066"/>
                <a:gd name="T20" fmla="*/ 396 w 1040"/>
                <a:gd name="T21" fmla="*/ 2051 h 2066"/>
                <a:gd name="T22" fmla="*/ 668 w 1040"/>
                <a:gd name="T23" fmla="*/ 1870 h 2066"/>
                <a:gd name="T24" fmla="*/ 442 w 1040"/>
                <a:gd name="T25" fmla="*/ 1461 h 2066"/>
                <a:gd name="T26" fmla="*/ 941 w 1040"/>
                <a:gd name="T27" fmla="*/ 1189 h 2066"/>
                <a:gd name="T28" fmla="*/ 986 w 1040"/>
                <a:gd name="T29" fmla="*/ 826 h 2066"/>
                <a:gd name="T30" fmla="*/ 617 w 1040"/>
                <a:gd name="T31" fmla="*/ 129 h 206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0"/>
                <a:gd name="T49" fmla="*/ 0 h 2066"/>
                <a:gd name="T50" fmla="*/ 1040 w 1040"/>
                <a:gd name="T51" fmla="*/ 2066 h 206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0" h="2066">
                  <a:moveTo>
                    <a:pt x="617" y="129"/>
                  </a:moveTo>
                  <a:cubicBezTo>
                    <a:pt x="504" y="0"/>
                    <a:pt x="388" y="37"/>
                    <a:pt x="306" y="55"/>
                  </a:cubicBezTo>
                  <a:cubicBezTo>
                    <a:pt x="224" y="73"/>
                    <a:pt x="139" y="161"/>
                    <a:pt x="124" y="237"/>
                  </a:cubicBezTo>
                  <a:cubicBezTo>
                    <a:pt x="109" y="313"/>
                    <a:pt x="170" y="418"/>
                    <a:pt x="215" y="509"/>
                  </a:cubicBezTo>
                  <a:cubicBezTo>
                    <a:pt x="260" y="600"/>
                    <a:pt x="351" y="690"/>
                    <a:pt x="396" y="781"/>
                  </a:cubicBezTo>
                  <a:cubicBezTo>
                    <a:pt x="441" y="872"/>
                    <a:pt x="520" y="983"/>
                    <a:pt x="487" y="1053"/>
                  </a:cubicBezTo>
                  <a:cubicBezTo>
                    <a:pt x="454" y="1123"/>
                    <a:pt x="274" y="1145"/>
                    <a:pt x="199" y="1198"/>
                  </a:cubicBezTo>
                  <a:cubicBezTo>
                    <a:pt x="124" y="1251"/>
                    <a:pt x="0" y="1267"/>
                    <a:pt x="33" y="1371"/>
                  </a:cubicBezTo>
                  <a:cubicBezTo>
                    <a:pt x="66" y="1475"/>
                    <a:pt x="358" y="1726"/>
                    <a:pt x="396" y="1824"/>
                  </a:cubicBezTo>
                  <a:cubicBezTo>
                    <a:pt x="434" y="1922"/>
                    <a:pt x="260" y="1922"/>
                    <a:pt x="260" y="1960"/>
                  </a:cubicBezTo>
                  <a:cubicBezTo>
                    <a:pt x="260" y="1998"/>
                    <a:pt x="328" y="2066"/>
                    <a:pt x="396" y="2051"/>
                  </a:cubicBezTo>
                  <a:cubicBezTo>
                    <a:pt x="464" y="2036"/>
                    <a:pt x="660" y="1968"/>
                    <a:pt x="668" y="1870"/>
                  </a:cubicBezTo>
                  <a:cubicBezTo>
                    <a:pt x="676" y="1772"/>
                    <a:pt x="396" y="1575"/>
                    <a:pt x="442" y="1461"/>
                  </a:cubicBezTo>
                  <a:cubicBezTo>
                    <a:pt x="488" y="1347"/>
                    <a:pt x="850" y="1295"/>
                    <a:pt x="941" y="1189"/>
                  </a:cubicBezTo>
                  <a:cubicBezTo>
                    <a:pt x="1032" y="1083"/>
                    <a:pt x="1040" y="1003"/>
                    <a:pt x="986" y="826"/>
                  </a:cubicBezTo>
                  <a:cubicBezTo>
                    <a:pt x="932" y="649"/>
                    <a:pt x="730" y="258"/>
                    <a:pt x="617" y="12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79" name="Freeform 5"/>
            <p:cNvSpPr>
              <a:spLocks/>
            </p:cNvSpPr>
            <p:nvPr/>
          </p:nvSpPr>
          <p:spPr bwMode="auto">
            <a:xfrm>
              <a:off x="2200" y="1979"/>
              <a:ext cx="914" cy="583"/>
            </a:xfrm>
            <a:custGeom>
              <a:avLst/>
              <a:gdLst>
                <a:gd name="T0" fmla="*/ 907 w 914"/>
                <a:gd name="T1" fmla="*/ 151 h 583"/>
                <a:gd name="T2" fmla="*/ 817 w 914"/>
                <a:gd name="T3" fmla="*/ 333 h 583"/>
                <a:gd name="T4" fmla="*/ 545 w 914"/>
                <a:gd name="T5" fmla="*/ 560 h 583"/>
                <a:gd name="T6" fmla="*/ 136 w 914"/>
                <a:gd name="T7" fmla="*/ 469 h 583"/>
                <a:gd name="T8" fmla="*/ 0 w 914"/>
                <a:gd name="T9" fmla="*/ 333 h 583"/>
                <a:gd name="T10" fmla="*/ 136 w 914"/>
                <a:gd name="T11" fmla="*/ 151 h 583"/>
                <a:gd name="T12" fmla="*/ 454 w 914"/>
                <a:gd name="T13" fmla="*/ 333 h 583"/>
                <a:gd name="T14" fmla="*/ 635 w 914"/>
                <a:gd name="T15" fmla="*/ 61 h 583"/>
                <a:gd name="T16" fmla="*/ 862 w 914"/>
                <a:gd name="T17" fmla="*/ 15 h 583"/>
                <a:gd name="T18" fmla="*/ 907 w 914"/>
                <a:gd name="T19" fmla="*/ 151 h 5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4"/>
                <a:gd name="T31" fmla="*/ 0 h 583"/>
                <a:gd name="T32" fmla="*/ 914 w 914"/>
                <a:gd name="T33" fmla="*/ 583 h 5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4" h="583">
                  <a:moveTo>
                    <a:pt x="907" y="151"/>
                  </a:moveTo>
                  <a:cubicBezTo>
                    <a:pt x="900" y="204"/>
                    <a:pt x="877" y="265"/>
                    <a:pt x="817" y="333"/>
                  </a:cubicBezTo>
                  <a:cubicBezTo>
                    <a:pt x="757" y="401"/>
                    <a:pt x="658" y="537"/>
                    <a:pt x="545" y="560"/>
                  </a:cubicBezTo>
                  <a:cubicBezTo>
                    <a:pt x="432" y="583"/>
                    <a:pt x="227" y="507"/>
                    <a:pt x="136" y="469"/>
                  </a:cubicBezTo>
                  <a:cubicBezTo>
                    <a:pt x="45" y="431"/>
                    <a:pt x="0" y="386"/>
                    <a:pt x="0" y="333"/>
                  </a:cubicBezTo>
                  <a:cubicBezTo>
                    <a:pt x="0" y="280"/>
                    <a:pt x="60" y="151"/>
                    <a:pt x="136" y="151"/>
                  </a:cubicBezTo>
                  <a:cubicBezTo>
                    <a:pt x="212" y="151"/>
                    <a:pt x="371" y="348"/>
                    <a:pt x="454" y="333"/>
                  </a:cubicBezTo>
                  <a:cubicBezTo>
                    <a:pt x="537" y="318"/>
                    <a:pt x="567" y="114"/>
                    <a:pt x="635" y="61"/>
                  </a:cubicBezTo>
                  <a:cubicBezTo>
                    <a:pt x="703" y="8"/>
                    <a:pt x="817" y="0"/>
                    <a:pt x="862" y="15"/>
                  </a:cubicBezTo>
                  <a:cubicBezTo>
                    <a:pt x="907" y="30"/>
                    <a:pt x="914" y="98"/>
                    <a:pt x="907" y="15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179" name="Rectangle 6"/>
          <p:cNvSpPr>
            <a:spLocks noChangeArrowheads="1"/>
          </p:cNvSpPr>
          <p:nvPr/>
        </p:nvSpPr>
        <p:spPr bwMode="auto">
          <a:xfrm>
            <a:off x="0" y="-60325"/>
            <a:ext cx="75438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Lokalizált visszaverődések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50180" name="Freeform 7"/>
          <p:cNvSpPr>
            <a:spLocks/>
          </p:cNvSpPr>
          <p:nvPr/>
        </p:nvSpPr>
        <p:spPr bwMode="auto">
          <a:xfrm>
            <a:off x="152400" y="1657350"/>
            <a:ext cx="8183563" cy="5124450"/>
          </a:xfrm>
          <a:custGeom>
            <a:avLst/>
            <a:gdLst>
              <a:gd name="T0" fmla="*/ 1912 w 5117"/>
              <a:gd name="T1" fmla="*/ 204 h 3228"/>
              <a:gd name="T2" fmla="*/ 1595 w 5117"/>
              <a:gd name="T3" fmla="*/ 476 h 3228"/>
              <a:gd name="T4" fmla="*/ 687 w 5117"/>
              <a:gd name="T5" fmla="*/ 159 h 3228"/>
              <a:gd name="T6" fmla="*/ 98 w 5117"/>
              <a:gd name="T7" fmla="*/ 340 h 3228"/>
              <a:gd name="T8" fmla="*/ 98 w 5117"/>
              <a:gd name="T9" fmla="*/ 1157 h 3228"/>
              <a:gd name="T10" fmla="*/ 551 w 5117"/>
              <a:gd name="T11" fmla="*/ 1338 h 3228"/>
              <a:gd name="T12" fmla="*/ 506 w 5117"/>
              <a:gd name="T13" fmla="*/ 1746 h 3228"/>
              <a:gd name="T14" fmla="*/ 188 w 5117"/>
              <a:gd name="T15" fmla="*/ 2155 h 3228"/>
              <a:gd name="T16" fmla="*/ 279 w 5117"/>
              <a:gd name="T17" fmla="*/ 3062 h 3228"/>
              <a:gd name="T18" fmla="*/ 1186 w 5117"/>
              <a:gd name="T19" fmla="*/ 3062 h 3228"/>
              <a:gd name="T20" fmla="*/ 1413 w 5117"/>
              <a:gd name="T21" fmla="*/ 2744 h 3228"/>
              <a:gd name="T22" fmla="*/ 1867 w 5117"/>
              <a:gd name="T23" fmla="*/ 3107 h 3228"/>
              <a:gd name="T24" fmla="*/ 2411 w 5117"/>
              <a:gd name="T25" fmla="*/ 3153 h 3228"/>
              <a:gd name="T26" fmla="*/ 3046 w 5117"/>
              <a:gd name="T27" fmla="*/ 3062 h 3228"/>
              <a:gd name="T28" fmla="*/ 3454 w 5117"/>
              <a:gd name="T29" fmla="*/ 3153 h 3228"/>
              <a:gd name="T30" fmla="*/ 4135 w 5117"/>
              <a:gd name="T31" fmla="*/ 3198 h 3228"/>
              <a:gd name="T32" fmla="*/ 4860 w 5117"/>
              <a:gd name="T33" fmla="*/ 2971 h 3228"/>
              <a:gd name="T34" fmla="*/ 5087 w 5117"/>
              <a:gd name="T35" fmla="*/ 2563 h 3228"/>
              <a:gd name="T36" fmla="*/ 4679 w 5117"/>
              <a:gd name="T37" fmla="*/ 2245 h 3228"/>
              <a:gd name="T38" fmla="*/ 4906 w 5117"/>
              <a:gd name="T39" fmla="*/ 1701 h 3228"/>
              <a:gd name="T40" fmla="*/ 4951 w 5117"/>
              <a:gd name="T41" fmla="*/ 1111 h 3228"/>
              <a:gd name="T42" fmla="*/ 4634 w 5117"/>
              <a:gd name="T43" fmla="*/ 975 h 3228"/>
              <a:gd name="T44" fmla="*/ 4997 w 5117"/>
              <a:gd name="T45" fmla="*/ 386 h 3228"/>
              <a:gd name="T46" fmla="*/ 4180 w 5117"/>
              <a:gd name="T47" fmla="*/ 68 h 3228"/>
              <a:gd name="T48" fmla="*/ 2910 w 5117"/>
              <a:gd name="T49" fmla="*/ 340 h 3228"/>
              <a:gd name="T50" fmla="*/ 2139 w 5117"/>
              <a:gd name="T51" fmla="*/ 23 h 3228"/>
              <a:gd name="T52" fmla="*/ 1912 w 5117"/>
              <a:gd name="T53" fmla="*/ 204 h 32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17"/>
              <a:gd name="T82" fmla="*/ 0 h 3228"/>
              <a:gd name="T83" fmla="*/ 5117 w 5117"/>
              <a:gd name="T84" fmla="*/ 3228 h 322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17" h="3228">
                <a:moveTo>
                  <a:pt x="1912" y="204"/>
                </a:moveTo>
                <a:cubicBezTo>
                  <a:pt x="1821" y="280"/>
                  <a:pt x="1799" y="484"/>
                  <a:pt x="1595" y="476"/>
                </a:cubicBezTo>
                <a:cubicBezTo>
                  <a:pt x="1391" y="468"/>
                  <a:pt x="936" y="182"/>
                  <a:pt x="687" y="159"/>
                </a:cubicBezTo>
                <a:cubicBezTo>
                  <a:pt x="438" y="136"/>
                  <a:pt x="196" y="174"/>
                  <a:pt x="98" y="340"/>
                </a:cubicBezTo>
                <a:cubicBezTo>
                  <a:pt x="0" y="506"/>
                  <a:pt x="23" y="991"/>
                  <a:pt x="98" y="1157"/>
                </a:cubicBezTo>
                <a:cubicBezTo>
                  <a:pt x="173" y="1323"/>
                  <a:pt x="483" y="1240"/>
                  <a:pt x="551" y="1338"/>
                </a:cubicBezTo>
                <a:cubicBezTo>
                  <a:pt x="619" y="1436"/>
                  <a:pt x="566" y="1610"/>
                  <a:pt x="506" y="1746"/>
                </a:cubicBezTo>
                <a:cubicBezTo>
                  <a:pt x="446" y="1882"/>
                  <a:pt x="226" y="1936"/>
                  <a:pt x="188" y="2155"/>
                </a:cubicBezTo>
                <a:cubicBezTo>
                  <a:pt x="150" y="2374"/>
                  <a:pt x="113" y="2911"/>
                  <a:pt x="279" y="3062"/>
                </a:cubicBezTo>
                <a:cubicBezTo>
                  <a:pt x="445" y="3213"/>
                  <a:pt x="997" y="3115"/>
                  <a:pt x="1186" y="3062"/>
                </a:cubicBezTo>
                <a:cubicBezTo>
                  <a:pt x="1375" y="3009"/>
                  <a:pt x="1300" y="2737"/>
                  <a:pt x="1413" y="2744"/>
                </a:cubicBezTo>
                <a:cubicBezTo>
                  <a:pt x="1526" y="2751"/>
                  <a:pt x="1701" y="3039"/>
                  <a:pt x="1867" y="3107"/>
                </a:cubicBezTo>
                <a:cubicBezTo>
                  <a:pt x="2033" y="3175"/>
                  <a:pt x="2215" y="3160"/>
                  <a:pt x="2411" y="3153"/>
                </a:cubicBezTo>
                <a:cubicBezTo>
                  <a:pt x="2607" y="3146"/>
                  <a:pt x="2872" y="3062"/>
                  <a:pt x="3046" y="3062"/>
                </a:cubicBezTo>
                <a:cubicBezTo>
                  <a:pt x="3220" y="3062"/>
                  <a:pt x="3273" y="3130"/>
                  <a:pt x="3454" y="3153"/>
                </a:cubicBezTo>
                <a:cubicBezTo>
                  <a:pt x="3635" y="3176"/>
                  <a:pt x="3901" y="3228"/>
                  <a:pt x="4135" y="3198"/>
                </a:cubicBezTo>
                <a:cubicBezTo>
                  <a:pt x="4369" y="3168"/>
                  <a:pt x="4701" y="3077"/>
                  <a:pt x="4860" y="2971"/>
                </a:cubicBezTo>
                <a:cubicBezTo>
                  <a:pt x="5019" y="2865"/>
                  <a:pt x="5117" y="2684"/>
                  <a:pt x="5087" y="2563"/>
                </a:cubicBezTo>
                <a:cubicBezTo>
                  <a:pt x="5057" y="2442"/>
                  <a:pt x="4709" y="2388"/>
                  <a:pt x="4679" y="2245"/>
                </a:cubicBezTo>
                <a:cubicBezTo>
                  <a:pt x="4649" y="2102"/>
                  <a:pt x="4861" y="1890"/>
                  <a:pt x="4906" y="1701"/>
                </a:cubicBezTo>
                <a:cubicBezTo>
                  <a:pt x="4951" y="1512"/>
                  <a:pt x="4996" y="1232"/>
                  <a:pt x="4951" y="1111"/>
                </a:cubicBezTo>
                <a:cubicBezTo>
                  <a:pt x="4906" y="990"/>
                  <a:pt x="4626" y="1096"/>
                  <a:pt x="4634" y="975"/>
                </a:cubicBezTo>
                <a:cubicBezTo>
                  <a:pt x="4642" y="854"/>
                  <a:pt x="5073" y="537"/>
                  <a:pt x="4997" y="386"/>
                </a:cubicBezTo>
                <a:cubicBezTo>
                  <a:pt x="4921" y="235"/>
                  <a:pt x="4528" y="76"/>
                  <a:pt x="4180" y="68"/>
                </a:cubicBezTo>
                <a:cubicBezTo>
                  <a:pt x="3832" y="60"/>
                  <a:pt x="3250" y="347"/>
                  <a:pt x="2910" y="340"/>
                </a:cubicBezTo>
                <a:cubicBezTo>
                  <a:pt x="2570" y="333"/>
                  <a:pt x="2305" y="46"/>
                  <a:pt x="2139" y="23"/>
                </a:cubicBezTo>
                <a:cubicBezTo>
                  <a:pt x="1973" y="0"/>
                  <a:pt x="2003" y="128"/>
                  <a:pt x="1912" y="20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684463" y="1836738"/>
            <a:ext cx="4321175" cy="4465637"/>
            <a:chOff x="1708" y="1207"/>
            <a:chExt cx="2722" cy="2813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2380" y="1207"/>
              <a:ext cx="1686" cy="1652"/>
              <a:chOff x="2872" y="1207"/>
              <a:chExt cx="1686" cy="1652"/>
            </a:xfrm>
          </p:grpSpPr>
          <p:sp>
            <p:nvSpPr>
              <p:cNvPr id="50270" name="Text Box 10"/>
              <p:cNvSpPr txBox="1">
                <a:spLocks noChangeArrowheads="1"/>
              </p:cNvSpPr>
              <p:nvPr/>
            </p:nvSpPr>
            <p:spPr bwMode="auto">
              <a:xfrm>
                <a:off x="2872" y="1525"/>
                <a:ext cx="882" cy="6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u="sng" dirty="0">
                    <a:latin typeface="Whipsmart" panose="020B0502030203050204" pitchFamily="34" charset="0"/>
                  </a:rPr>
                  <a:t>d</a:t>
                </a:r>
                <a:r>
                  <a:rPr lang="hu-HU" sz="2800" b="1" u="sng" dirty="0">
                    <a:latin typeface="Whipsmart" panose="020B0502030203050204" pitchFamily="34" charset="0"/>
                  </a:rPr>
                  <a:t>istance</a:t>
                </a:r>
                <a:endParaRPr lang="en-US" sz="2800" b="1" u="sng" dirty="0">
                  <a:latin typeface="Whipsmart" panose="020B0502030203050204" pitchFamily="34" charset="0"/>
                </a:endParaRPr>
              </a:p>
              <a:p>
                <a:pPr algn="ctr"/>
                <a:r>
                  <a:rPr lang="en-US" sz="2800" dirty="0">
                    <a:latin typeface="Whipsmart" panose="020B0502030203050204" pitchFamily="34" charset="0"/>
                  </a:rPr>
                  <a:t>radiance</a:t>
                </a:r>
              </a:p>
            </p:txBody>
          </p:sp>
          <p:sp>
            <p:nvSpPr>
              <p:cNvPr id="50271" name="Line 11"/>
              <p:cNvSpPr>
                <a:spLocks noChangeShapeType="1"/>
              </p:cNvSpPr>
              <p:nvPr/>
            </p:nvSpPr>
            <p:spPr bwMode="auto">
              <a:xfrm flipV="1">
                <a:off x="3533" y="1253"/>
                <a:ext cx="753" cy="16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2" name="Line 12"/>
              <p:cNvSpPr>
                <a:spLocks noChangeShapeType="1"/>
              </p:cNvSpPr>
              <p:nvPr/>
            </p:nvSpPr>
            <p:spPr bwMode="auto">
              <a:xfrm flipV="1">
                <a:off x="3533" y="1207"/>
                <a:ext cx="1025" cy="16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3" name="Line 13"/>
              <p:cNvSpPr>
                <a:spLocks noChangeShapeType="1"/>
              </p:cNvSpPr>
              <p:nvPr/>
            </p:nvSpPr>
            <p:spPr bwMode="auto">
              <a:xfrm flipV="1">
                <a:off x="3533" y="1344"/>
                <a:ext cx="481" cy="15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4" name="Line 14"/>
              <p:cNvSpPr>
                <a:spLocks noChangeShapeType="1"/>
              </p:cNvSpPr>
              <p:nvPr/>
            </p:nvSpPr>
            <p:spPr bwMode="auto">
              <a:xfrm flipH="1">
                <a:off x="3960" y="1344"/>
                <a:ext cx="54" cy="181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5" name="Line 15"/>
              <p:cNvSpPr>
                <a:spLocks noChangeShapeType="1"/>
              </p:cNvSpPr>
              <p:nvPr/>
            </p:nvSpPr>
            <p:spPr bwMode="auto">
              <a:xfrm flipH="1">
                <a:off x="4150" y="1253"/>
                <a:ext cx="136" cy="272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76" name="Line 16"/>
              <p:cNvSpPr>
                <a:spLocks noChangeShapeType="1"/>
              </p:cNvSpPr>
              <p:nvPr/>
            </p:nvSpPr>
            <p:spPr bwMode="auto">
              <a:xfrm flipH="1">
                <a:off x="4358" y="1207"/>
                <a:ext cx="200" cy="318"/>
              </a:xfrm>
              <a:prstGeom prst="line">
                <a:avLst/>
              </a:prstGeom>
              <a:noFill/>
              <a:ln w="508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708" y="1525"/>
              <a:ext cx="2722" cy="2495"/>
              <a:chOff x="2200" y="1525"/>
              <a:chExt cx="2722" cy="2495"/>
            </a:xfrm>
          </p:grpSpPr>
          <p:grpSp>
            <p:nvGrpSpPr>
              <p:cNvPr id="6" name="Group 18"/>
              <p:cNvGrpSpPr>
                <a:grpSpLocks/>
              </p:cNvGrpSpPr>
              <p:nvPr/>
            </p:nvGrpSpPr>
            <p:grpSpPr bwMode="auto">
              <a:xfrm>
                <a:off x="2200" y="1525"/>
                <a:ext cx="2722" cy="2495"/>
                <a:chOff x="2200" y="1525"/>
                <a:chExt cx="2722" cy="2495"/>
              </a:xfrm>
            </p:grpSpPr>
            <p:grpSp>
              <p:nvGrpSpPr>
                <p:cNvPr id="7" name="Group 19"/>
                <p:cNvGrpSpPr>
                  <a:grpSpLocks/>
                </p:cNvGrpSpPr>
                <p:nvPr/>
              </p:nvGrpSpPr>
              <p:grpSpPr bwMode="auto">
                <a:xfrm>
                  <a:off x="2200" y="1525"/>
                  <a:ext cx="2722" cy="2495"/>
                  <a:chOff x="2200" y="1525"/>
                  <a:chExt cx="2722" cy="2495"/>
                </a:xfrm>
              </p:grpSpPr>
              <p:grpSp>
                <p:nvGrpSpPr>
                  <p:cNvPr id="8" name="Group 20"/>
                  <p:cNvGrpSpPr>
                    <a:grpSpLocks/>
                  </p:cNvGrpSpPr>
                  <p:nvPr/>
                </p:nvGrpSpPr>
                <p:grpSpPr bwMode="auto">
                  <a:xfrm rot="-5400000">
                    <a:off x="3302" y="2328"/>
                    <a:ext cx="457" cy="576"/>
                    <a:chOff x="1247" y="2520"/>
                    <a:chExt cx="639" cy="715"/>
                  </a:xfrm>
                </p:grpSpPr>
                <p:sp>
                  <p:nvSpPr>
                    <p:cNvPr id="50260" name="Line 2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47" y="2677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1" name="Line 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7" y="2886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2" name="Oval 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17" y="2712"/>
                      <a:ext cx="149" cy="34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3" name="Oval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92" y="2782"/>
                      <a:ext cx="74" cy="209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4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1692" y="2537"/>
                      <a:ext cx="111" cy="140"/>
                    </a:xfrm>
                    <a:custGeom>
                      <a:avLst/>
                      <a:gdLst>
                        <a:gd name="T0" fmla="*/ 0 w 144"/>
                        <a:gd name="T1" fmla="*/ 192 h 192"/>
                        <a:gd name="T2" fmla="*/ 96 w 144"/>
                        <a:gd name="T3" fmla="*/ 144 h 192"/>
                        <a:gd name="T4" fmla="*/ 144 w 144"/>
                        <a:gd name="T5" fmla="*/ 0 h 192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192"/>
                        <a:gd name="T11" fmla="*/ 144 w 144"/>
                        <a:gd name="T12" fmla="*/ 192 h 192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192">
                          <a:moveTo>
                            <a:pt x="0" y="192"/>
                          </a:moveTo>
                          <a:cubicBezTo>
                            <a:pt x="36" y="184"/>
                            <a:pt x="72" y="176"/>
                            <a:pt x="96" y="144"/>
                          </a:cubicBezTo>
                          <a:cubicBezTo>
                            <a:pt x="120" y="112"/>
                            <a:pt x="136" y="32"/>
                            <a:pt x="14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5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1729" y="2564"/>
                      <a:ext cx="148" cy="113"/>
                    </a:xfrm>
                    <a:custGeom>
                      <a:avLst/>
                      <a:gdLst>
                        <a:gd name="T0" fmla="*/ 0 w 192"/>
                        <a:gd name="T1" fmla="*/ 156 h 156"/>
                        <a:gd name="T2" fmla="*/ 132 w 192"/>
                        <a:gd name="T3" fmla="*/ 120 h 156"/>
                        <a:gd name="T4" fmla="*/ 192 w 192"/>
                        <a:gd name="T5" fmla="*/ 0 h 156"/>
                        <a:gd name="T6" fmla="*/ 0 60000 65536"/>
                        <a:gd name="T7" fmla="*/ 0 60000 65536"/>
                        <a:gd name="T8" fmla="*/ 0 60000 65536"/>
                        <a:gd name="T9" fmla="*/ 0 w 192"/>
                        <a:gd name="T10" fmla="*/ 0 h 156"/>
                        <a:gd name="T11" fmla="*/ 192 w 192"/>
                        <a:gd name="T12" fmla="*/ 156 h 15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92" h="156">
                          <a:moveTo>
                            <a:pt x="0" y="156"/>
                          </a:moveTo>
                          <a:cubicBezTo>
                            <a:pt x="22" y="150"/>
                            <a:pt x="100" y="146"/>
                            <a:pt x="132" y="120"/>
                          </a:cubicBezTo>
                          <a:cubicBezTo>
                            <a:pt x="164" y="94"/>
                            <a:pt x="180" y="25"/>
                            <a:pt x="192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6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94" cy="104"/>
                    </a:xfrm>
                    <a:custGeom>
                      <a:avLst/>
                      <a:gdLst>
                        <a:gd name="T0" fmla="*/ 0 w 252"/>
                        <a:gd name="T1" fmla="*/ 0 h 144"/>
                        <a:gd name="T2" fmla="*/ 144 w 252"/>
                        <a:gd name="T3" fmla="*/ 48 h 144"/>
                        <a:gd name="T4" fmla="*/ 252 w 252"/>
                        <a:gd name="T5" fmla="*/ 144 h 144"/>
                        <a:gd name="T6" fmla="*/ 0 60000 65536"/>
                        <a:gd name="T7" fmla="*/ 0 60000 65536"/>
                        <a:gd name="T8" fmla="*/ 0 60000 65536"/>
                        <a:gd name="T9" fmla="*/ 0 w 252"/>
                        <a:gd name="T10" fmla="*/ 0 h 144"/>
                        <a:gd name="T11" fmla="*/ 252 w 252"/>
                        <a:gd name="T12" fmla="*/ 144 h 14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52" h="144">
                          <a:moveTo>
                            <a:pt x="0" y="0"/>
                          </a:moveTo>
                          <a:cubicBezTo>
                            <a:pt x="56" y="8"/>
                            <a:pt x="102" y="24"/>
                            <a:pt x="144" y="48"/>
                          </a:cubicBezTo>
                          <a:cubicBezTo>
                            <a:pt x="186" y="72"/>
                            <a:pt x="230" y="124"/>
                            <a:pt x="252" y="144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7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11" cy="174"/>
                    </a:xfrm>
                    <a:custGeom>
                      <a:avLst/>
                      <a:gdLst>
                        <a:gd name="T0" fmla="*/ 0 w 144"/>
                        <a:gd name="T1" fmla="*/ 0 h 240"/>
                        <a:gd name="T2" fmla="*/ 120 w 144"/>
                        <a:gd name="T3" fmla="*/ 144 h 240"/>
                        <a:gd name="T4" fmla="*/ 144 w 144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240"/>
                        <a:gd name="T11" fmla="*/ 144 w 144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240">
                          <a:moveTo>
                            <a:pt x="0" y="0"/>
                          </a:moveTo>
                          <a:cubicBezTo>
                            <a:pt x="20" y="24"/>
                            <a:pt x="96" y="104"/>
                            <a:pt x="120" y="144"/>
                          </a:cubicBezTo>
                          <a:cubicBezTo>
                            <a:pt x="144" y="184"/>
                            <a:pt x="139" y="220"/>
                            <a:pt x="144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8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37" cy="174"/>
                    </a:xfrm>
                    <a:custGeom>
                      <a:avLst/>
                      <a:gdLst>
                        <a:gd name="T0" fmla="*/ 0 w 48"/>
                        <a:gd name="T1" fmla="*/ 0 h 240"/>
                        <a:gd name="T2" fmla="*/ 48 w 48"/>
                        <a:gd name="T3" fmla="*/ 144 h 240"/>
                        <a:gd name="T4" fmla="*/ 0 w 48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48"/>
                        <a:gd name="T10" fmla="*/ 0 h 240"/>
                        <a:gd name="T11" fmla="*/ 48 w 48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8" h="240">
                          <a:moveTo>
                            <a:pt x="0" y="0"/>
                          </a:moveTo>
                          <a:cubicBezTo>
                            <a:pt x="24" y="52"/>
                            <a:pt x="48" y="104"/>
                            <a:pt x="48" y="144"/>
                          </a:cubicBezTo>
                          <a:cubicBezTo>
                            <a:pt x="48" y="184"/>
                            <a:pt x="24" y="212"/>
                            <a:pt x="0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69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1710" y="2520"/>
                      <a:ext cx="40" cy="157"/>
                    </a:xfrm>
                    <a:custGeom>
                      <a:avLst/>
                      <a:gdLst>
                        <a:gd name="T0" fmla="*/ 0 w 52"/>
                        <a:gd name="T1" fmla="*/ 216 h 216"/>
                        <a:gd name="T2" fmla="*/ 48 w 52"/>
                        <a:gd name="T3" fmla="*/ 96 h 216"/>
                        <a:gd name="T4" fmla="*/ 24 w 52"/>
                        <a:gd name="T5" fmla="*/ 0 h 216"/>
                        <a:gd name="T6" fmla="*/ 0 60000 65536"/>
                        <a:gd name="T7" fmla="*/ 0 60000 65536"/>
                        <a:gd name="T8" fmla="*/ 0 60000 65536"/>
                        <a:gd name="T9" fmla="*/ 0 w 52"/>
                        <a:gd name="T10" fmla="*/ 0 h 216"/>
                        <a:gd name="T11" fmla="*/ 52 w 52"/>
                        <a:gd name="T12" fmla="*/ 216 h 21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52" h="216">
                          <a:moveTo>
                            <a:pt x="0" y="216"/>
                          </a:moveTo>
                          <a:cubicBezTo>
                            <a:pt x="8" y="196"/>
                            <a:pt x="44" y="132"/>
                            <a:pt x="48" y="96"/>
                          </a:cubicBezTo>
                          <a:cubicBezTo>
                            <a:pt x="52" y="60"/>
                            <a:pt x="29" y="20"/>
                            <a:pt x="2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0237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200" y="1525"/>
                    <a:ext cx="2722" cy="2495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9" name="Group 32"/>
                  <p:cNvGrpSpPr>
                    <a:grpSpLocks/>
                  </p:cNvGrpSpPr>
                  <p:nvPr/>
                </p:nvGrpSpPr>
                <p:grpSpPr bwMode="auto">
                  <a:xfrm rot="10800000">
                    <a:off x="3061" y="2568"/>
                    <a:ext cx="457" cy="576"/>
                    <a:chOff x="1247" y="2520"/>
                    <a:chExt cx="639" cy="715"/>
                  </a:xfrm>
                </p:grpSpPr>
                <p:sp>
                  <p:nvSpPr>
                    <p:cNvPr id="50250" name="Line 3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47" y="2677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1" name="Lin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7" y="2886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2" name="Oval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17" y="2712"/>
                      <a:ext cx="149" cy="34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3" name="Oval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92" y="2782"/>
                      <a:ext cx="74" cy="209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4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1692" y="2537"/>
                      <a:ext cx="111" cy="140"/>
                    </a:xfrm>
                    <a:custGeom>
                      <a:avLst/>
                      <a:gdLst>
                        <a:gd name="T0" fmla="*/ 0 w 144"/>
                        <a:gd name="T1" fmla="*/ 192 h 192"/>
                        <a:gd name="T2" fmla="*/ 96 w 144"/>
                        <a:gd name="T3" fmla="*/ 144 h 192"/>
                        <a:gd name="T4" fmla="*/ 144 w 144"/>
                        <a:gd name="T5" fmla="*/ 0 h 192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192"/>
                        <a:gd name="T11" fmla="*/ 144 w 144"/>
                        <a:gd name="T12" fmla="*/ 192 h 192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192">
                          <a:moveTo>
                            <a:pt x="0" y="192"/>
                          </a:moveTo>
                          <a:cubicBezTo>
                            <a:pt x="36" y="184"/>
                            <a:pt x="72" y="176"/>
                            <a:pt x="96" y="144"/>
                          </a:cubicBezTo>
                          <a:cubicBezTo>
                            <a:pt x="120" y="112"/>
                            <a:pt x="136" y="32"/>
                            <a:pt x="14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5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1729" y="2564"/>
                      <a:ext cx="148" cy="113"/>
                    </a:xfrm>
                    <a:custGeom>
                      <a:avLst/>
                      <a:gdLst>
                        <a:gd name="T0" fmla="*/ 0 w 192"/>
                        <a:gd name="T1" fmla="*/ 156 h 156"/>
                        <a:gd name="T2" fmla="*/ 132 w 192"/>
                        <a:gd name="T3" fmla="*/ 120 h 156"/>
                        <a:gd name="T4" fmla="*/ 192 w 192"/>
                        <a:gd name="T5" fmla="*/ 0 h 156"/>
                        <a:gd name="T6" fmla="*/ 0 60000 65536"/>
                        <a:gd name="T7" fmla="*/ 0 60000 65536"/>
                        <a:gd name="T8" fmla="*/ 0 60000 65536"/>
                        <a:gd name="T9" fmla="*/ 0 w 192"/>
                        <a:gd name="T10" fmla="*/ 0 h 156"/>
                        <a:gd name="T11" fmla="*/ 192 w 192"/>
                        <a:gd name="T12" fmla="*/ 156 h 15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92" h="156">
                          <a:moveTo>
                            <a:pt x="0" y="156"/>
                          </a:moveTo>
                          <a:cubicBezTo>
                            <a:pt x="22" y="150"/>
                            <a:pt x="100" y="146"/>
                            <a:pt x="132" y="120"/>
                          </a:cubicBezTo>
                          <a:cubicBezTo>
                            <a:pt x="164" y="94"/>
                            <a:pt x="180" y="25"/>
                            <a:pt x="192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6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94" cy="104"/>
                    </a:xfrm>
                    <a:custGeom>
                      <a:avLst/>
                      <a:gdLst>
                        <a:gd name="T0" fmla="*/ 0 w 252"/>
                        <a:gd name="T1" fmla="*/ 0 h 144"/>
                        <a:gd name="T2" fmla="*/ 144 w 252"/>
                        <a:gd name="T3" fmla="*/ 48 h 144"/>
                        <a:gd name="T4" fmla="*/ 252 w 252"/>
                        <a:gd name="T5" fmla="*/ 144 h 144"/>
                        <a:gd name="T6" fmla="*/ 0 60000 65536"/>
                        <a:gd name="T7" fmla="*/ 0 60000 65536"/>
                        <a:gd name="T8" fmla="*/ 0 60000 65536"/>
                        <a:gd name="T9" fmla="*/ 0 w 252"/>
                        <a:gd name="T10" fmla="*/ 0 h 144"/>
                        <a:gd name="T11" fmla="*/ 252 w 252"/>
                        <a:gd name="T12" fmla="*/ 144 h 14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52" h="144">
                          <a:moveTo>
                            <a:pt x="0" y="0"/>
                          </a:moveTo>
                          <a:cubicBezTo>
                            <a:pt x="56" y="8"/>
                            <a:pt x="102" y="24"/>
                            <a:pt x="144" y="48"/>
                          </a:cubicBezTo>
                          <a:cubicBezTo>
                            <a:pt x="186" y="72"/>
                            <a:pt x="230" y="124"/>
                            <a:pt x="252" y="144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7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11" cy="174"/>
                    </a:xfrm>
                    <a:custGeom>
                      <a:avLst/>
                      <a:gdLst>
                        <a:gd name="T0" fmla="*/ 0 w 144"/>
                        <a:gd name="T1" fmla="*/ 0 h 240"/>
                        <a:gd name="T2" fmla="*/ 120 w 144"/>
                        <a:gd name="T3" fmla="*/ 144 h 240"/>
                        <a:gd name="T4" fmla="*/ 144 w 144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240"/>
                        <a:gd name="T11" fmla="*/ 144 w 144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240">
                          <a:moveTo>
                            <a:pt x="0" y="0"/>
                          </a:moveTo>
                          <a:cubicBezTo>
                            <a:pt x="20" y="24"/>
                            <a:pt x="96" y="104"/>
                            <a:pt x="120" y="144"/>
                          </a:cubicBezTo>
                          <a:cubicBezTo>
                            <a:pt x="144" y="184"/>
                            <a:pt x="139" y="220"/>
                            <a:pt x="144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8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37" cy="174"/>
                    </a:xfrm>
                    <a:custGeom>
                      <a:avLst/>
                      <a:gdLst>
                        <a:gd name="T0" fmla="*/ 0 w 48"/>
                        <a:gd name="T1" fmla="*/ 0 h 240"/>
                        <a:gd name="T2" fmla="*/ 48 w 48"/>
                        <a:gd name="T3" fmla="*/ 144 h 240"/>
                        <a:gd name="T4" fmla="*/ 0 w 48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48"/>
                        <a:gd name="T10" fmla="*/ 0 h 240"/>
                        <a:gd name="T11" fmla="*/ 48 w 48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8" h="240">
                          <a:moveTo>
                            <a:pt x="0" y="0"/>
                          </a:moveTo>
                          <a:cubicBezTo>
                            <a:pt x="24" y="52"/>
                            <a:pt x="48" y="104"/>
                            <a:pt x="48" y="144"/>
                          </a:cubicBezTo>
                          <a:cubicBezTo>
                            <a:pt x="48" y="184"/>
                            <a:pt x="24" y="212"/>
                            <a:pt x="0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59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1710" y="2520"/>
                      <a:ext cx="40" cy="157"/>
                    </a:xfrm>
                    <a:custGeom>
                      <a:avLst/>
                      <a:gdLst>
                        <a:gd name="T0" fmla="*/ 0 w 52"/>
                        <a:gd name="T1" fmla="*/ 216 h 216"/>
                        <a:gd name="T2" fmla="*/ 48 w 52"/>
                        <a:gd name="T3" fmla="*/ 96 h 216"/>
                        <a:gd name="T4" fmla="*/ 24 w 52"/>
                        <a:gd name="T5" fmla="*/ 0 h 216"/>
                        <a:gd name="T6" fmla="*/ 0 60000 65536"/>
                        <a:gd name="T7" fmla="*/ 0 60000 65536"/>
                        <a:gd name="T8" fmla="*/ 0 60000 65536"/>
                        <a:gd name="T9" fmla="*/ 0 w 52"/>
                        <a:gd name="T10" fmla="*/ 0 h 216"/>
                        <a:gd name="T11" fmla="*/ 52 w 52"/>
                        <a:gd name="T12" fmla="*/ 216 h 21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52" h="216">
                          <a:moveTo>
                            <a:pt x="0" y="216"/>
                          </a:moveTo>
                          <a:cubicBezTo>
                            <a:pt x="8" y="196"/>
                            <a:pt x="44" y="132"/>
                            <a:pt x="48" y="96"/>
                          </a:cubicBezTo>
                          <a:cubicBezTo>
                            <a:pt x="52" y="60"/>
                            <a:pt x="29" y="20"/>
                            <a:pt x="2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0" name="Group 43"/>
                  <p:cNvGrpSpPr>
                    <a:grpSpLocks/>
                  </p:cNvGrpSpPr>
                  <p:nvPr/>
                </p:nvGrpSpPr>
                <p:grpSpPr bwMode="auto">
                  <a:xfrm rot="5400000">
                    <a:off x="3304" y="2779"/>
                    <a:ext cx="454" cy="576"/>
                    <a:chOff x="1247" y="2520"/>
                    <a:chExt cx="639" cy="715"/>
                  </a:xfrm>
                </p:grpSpPr>
                <p:sp>
                  <p:nvSpPr>
                    <p:cNvPr id="50240" name="Line 4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47" y="2677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1" name="Line 4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47" y="2886"/>
                      <a:ext cx="482" cy="209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2" name="Oval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17" y="2712"/>
                      <a:ext cx="149" cy="34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3" name="Oval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92" y="2782"/>
                      <a:ext cx="74" cy="209"/>
                    </a:xfrm>
                    <a:prstGeom prst="ellipse">
                      <a:avLst/>
                    </a:prstGeom>
                    <a:solidFill>
                      <a:srgbClr val="000000"/>
                    </a:solidFill>
                    <a:ln w="381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4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1692" y="2537"/>
                      <a:ext cx="111" cy="140"/>
                    </a:xfrm>
                    <a:custGeom>
                      <a:avLst/>
                      <a:gdLst>
                        <a:gd name="T0" fmla="*/ 0 w 144"/>
                        <a:gd name="T1" fmla="*/ 192 h 192"/>
                        <a:gd name="T2" fmla="*/ 96 w 144"/>
                        <a:gd name="T3" fmla="*/ 144 h 192"/>
                        <a:gd name="T4" fmla="*/ 144 w 144"/>
                        <a:gd name="T5" fmla="*/ 0 h 192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192"/>
                        <a:gd name="T11" fmla="*/ 144 w 144"/>
                        <a:gd name="T12" fmla="*/ 192 h 192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192">
                          <a:moveTo>
                            <a:pt x="0" y="192"/>
                          </a:moveTo>
                          <a:cubicBezTo>
                            <a:pt x="36" y="184"/>
                            <a:pt x="72" y="176"/>
                            <a:pt x="96" y="144"/>
                          </a:cubicBezTo>
                          <a:cubicBezTo>
                            <a:pt x="120" y="112"/>
                            <a:pt x="136" y="32"/>
                            <a:pt x="14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5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1729" y="2564"/>
                      <a:ext cx="148" cy="113"/>
                    </a:xfrm>
                    <a:custGeom>
                      <a:avLst/>
                      <a:gdLst>
                        <a:gd name="T0" fmla="*/ 0 w 192"/>
                        <a:gd name="T1" fmla="*/ 156 h 156"/>
                        <a:gd name="T2" fmla="*/ 132 w 192"/>
                        <a:gd name="T3" fmla="*/ 120 h 156"/>
                        <a:gd name="T4" fmla="*/ 192 w 192"/>
                        <a:gd name="T5" fmla="*/ 0 h 156"/>
                        <a:gd name="T6" fmla="*/ 0 60000 65536"/>
                        <a:gd name="T7" fmla="*/ 0 60000 65536"/>
                        <a:gd name="T8" fmla="*/ 0 60000 65536"/>
                        <a:gd name="T9" fmla="*/ 0 w 192"/>
                        <a:gd name="T10" fmla="*/ 0 h 156"/>
                        <a:gd name="T11" fmla="*/ 192 w 192"/>
                        <a:gd name="T12" fmla="*/ 156 h 15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92" h="156">
                          <a:moveTo>
                            <a:pt x="0" y="156"/>
                          </a:moveTo>
                          <a:cubicBezTo>
                            <a:pt x="22" y="150"/>
                            <a:pt x="100" y="146"/>
                            <a:pt x="132" y="120"/>
                          </a:cubicBezTo>
                          <a:cubicBezTo>
                            <a:pt x="164" y="94"/>
                            <a:pt x="180" y="25"/>
                            <a:pt x="192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6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94" cy="104"/>
                    </a:xfrm>
                    <a:custGeom>
                      <a:avLst/>
                      <a:gdLst>
                        <a:gd name="T0" fmla="*/ 0 w 252"/>
                        <a:gd name="T1" fmla="*/ 0 h 144"/>
                        <a:gd name="T2" fmla="*/ 144 w 252"/>
                        <a:gd name="T3" fmla="*/ 48 h 144"/>
                        <a:gd name="T4" fmla="*/ 252 w 252"/>
                        <a:gd name="T5" fmla="*/ 144 h 144"/>
                        <a:gd name="T6" fmla="*/ 0 60000 65536"/>
                        <a:gd name="T7" fmla="*/ 0 60000 65536"/>
                        <a:gd name="T8" fmla="*/ 0 60000 65536"/>
                        <a:gd name="T9" fmla="*/ 0 w 252"/>
                        <a:gd name="T10" fmla="*/ 0 h 144"/>
                        <a:gd name="T11" fmla="*/ 252 w 252"/>
                        <a:gd name="T12" fmla="*/ 144 h 14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52" h="144">
                          <a:moveTo>
                            <a:pt x="0" y="0"/>
                          </a:moveTo>
                          <a:cubicBezTo>
                            <a:pt x="56" y="8"/>
                            <a:pt x="102" y="24"/>
                            <a:pt x="144" y="48"/>
                          </a:cubicBezTo>
                          <a:cubicBezTo>
                            <a:pt x="186" y="72"/>
                            <a:pt x="230" y="124"/>
                            <a:pt x="252" y="144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7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111" cy="174"/>
                    </a:xfrm>
                    <a:custGeom>
                      <a:avLst/>
                      <a:gdLst>
                        <a:gd name="T0" fmla="*/ 0 w 144"/>
                        <a:gd name="T1" fmla="*/ 0 h 240"/>
                        <a:gd name="T2" fmla="*/ 120 w 144"/>
                        <a:gd name="T3" fmla="*/ 144 h 240"/>
                        <a:gd name="T4" fmla="*/ 144 w 144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144"/>
                        <a:gd name="T10" fmla="*/ 0 h 240"/>
                        <a:gd name="T11" fmla="*/ 144 w 144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144" h="240">
                          <a:moveTo>
                            <a:pt x="0" y="0"/>
                          </a:moveTo>
                          <a:cubicBezTo>
                            <a:pt x="20" y="24"/>
                            <a:pt x="96" y="104"/>
                            <a:pt x="120" y="144"/>
                          </a:cubicBezTo>
                          <a:cubicBezTo>
                            <a:pt x="144" y="184"/>
                            <a:pt x="139" y="220"/>
                            <a:pt x="144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8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1692" y="3061"/>
                      <a:ext cx="37" cy="174"/>
                    </a:xfrm>
                    <a:custGeom>
                      <a:avLst/>
                      <a:gdLst>
                        <a:gd name="T0" fmla="*/ 0 w 48"/>
                        <a:gd name="T1" fmla="*/ 0 h 240"/>
                        <a:gd name="T2" fmla="*/ 48 w 48"/>
                        <a:gd name="T3" fmla="*/ 144 h 240"/>
                        <a:gd name="T4" fmla="*/ 0 w 48"/>
                        <a:gd name="T5" fmla="*/ 240 h 240"/>
                        <a:gd name="T6" fmla="*/ 0 60000 65536"/>
                        <a:gd name="T7" fmla="*/ 0 60000 65536"/>
                        <a:gd name="T8" fmla="*/ 0 60000 65536"/>
                        <a:gd name="T9" fmla="*/ 0 w 48"/>
                        <a:gd name="T10" fmla="*/ 0 h 240"/>
                        <a:gd name="T11" fmla="*/ 48 w 48"/>
                        <a:gd name="T12" fmla="*/ 240 h 24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8" h="240">
                          <a:moveTo>
                            <a:pt x="0" y="0"/>
                          </a:moveTo>
                          <a:cubicBezTo>
                            <a:pt x="24" y="52"/>
                            <a:pt x="48" y="104"/>
                            <a:pt x="48" y="144"/>
                          </a:cubicBezTo>
                          <a:cubicBezTo>
                            <a:pt x="48" y="184"/>
                            <a:pt x="24" y="212"/>
                            <a:pt x="0" y="24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249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1710" y="2520"/>
                      <a:ext cx="40" cy="157"/>
                    </a:xfrm>
                    <a:custGeom>
                      <a:avLst/>
                      <a:gdLst>
                        <a:gd name="T0" fmla="*/ 0 w 52"/>
                        <a:gd name="T1" fmla="*/ 216 h 216"/>
                        <a:gd name="T2" fmla="*/ 48 w 52"/>
                        <a:gd name="T3" fmla="*/ 96 h 216"/>
                        <a:gd name="T4" fmla="*/ 24 w 52"/>
                        <a:gd name="T5" fmla="*/ 0 h 216"/>
                        <a:gd name="T6" fmla="*/ 0 60000 65536"/>
                        <a:gd name="T7" fmla="*/ 0 60000 65536"/>
                        <a:gd name="T8" fmla="*/ 0 60000 65536"/>
                        <a:gd name="T9" fmla="*/ 0 w 52"/>
                        <a:gd name="T10" fmla="*/ 0 h 216"/>
                        <a:gd name="T11" fmla="*/ 52 w 52"/>
                        <a:gd name="T12" fmla="*/ 216 h 21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52" h="216">
                          <a:moveTo>
                            <a:pt x="0" y="216"/>
                          </a:moveTo>
                          <a:cubicBezTo>
                            <a:pt x="8" y="196"/>
                            <a:pt x="44" y="132"/>
                            <a:pt x="48" y="96"/>
                          </a:cubicBezTo>
                          <a:cubicBezTo>
                            <a:pt x="52" y="60"/>
                            <a:pt x="29" y="20"/>
                            <a:pt x="24" y="0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1" name="Group 54"/>
                <p:cNvGrpSpPr>
                  <a:grpSpLocks/>
                </p:cNvGrpSpPr>
                <p:nvPr/>
              </p:nvGrpSpPr>
              <p:grpSpPr bwMode="auto">
                <a:xfrm>
                  <a:off x="3515" y="2568"/>
                  <a:ext cx="454" cy="576"/>
                  <a:chOff x="1247" y="2520"/>
                  <a:chExt cx="639" cy="715"/>
                </a:xfrm>
              </p:grpSpPr>
              <p:sp>
                <p:nvSpPr>
                  <p:cNvPr id="50226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47" y="2677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27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1247" y="2886"/>
                    <a:ext cx="482" cy="209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28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1617" y="2712"/>
                    <a:ext cx="149" cy="349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29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1692" y="2782"/>
                    <a:ext cx="74" cy="209"/>
                  </a:xfrm>
                  <a:prstGeom prst="ellipse">
                    <a:avLst/>
                  </a:prstGeom>
                  <a:solidFill>
                    <a:srgbClr val="000000"/>
                  </a:solidFill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0" name="Freeform 59"/>
                  <p:cNvSpPr>
                    <a:spLocks/>
                  </p:cNvSpPr>
                  <p:nvPr/>
                </p:nvSpPr>
                <p:spPr bwMode="auto">
                  <a:xfrm>
                    <a:off x="1692" y="2537"/>
                    <a:ext cx="111" cy="140"/>
                  </a:xfrm>
                  <a:custGeom>
                    <a:avLst/>
                    <a:gdLst>
                      <a:gd name="T0" fmla="*/ 0 w 144"/>
                      <a:gd name="T1" fmla="*/ 192 h 192"/>
                      <a:gd name="T2" fmla="*/ 96 w 144"/>
                      <a:gd name="T3" fmla="*/ 144 h 192"/>
                      <a:gd name="T4" fmla="*/ 144 w 144"/>
                      <a:gd name="T5" fmla="*/ 0 h 192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192"/>
                      <a:gd name="T11" fmla="*/ 144 w 144"/>
                      <a:gd name="T12" fmla="*/ 192 h 192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192">
                        <a:moveTo>
                          <a:pt x="0" y="192"/>
                        </a:moveTo>
                        <a:cubicBezTo>
                          <a:pt x="36" y="184"/>
                          <a:pt x="72" y="176"/>
                          <a:pt x="96" y="144"/>
                        </a:cubicBezTo>
                        <a:cubicBezTo>
                          <a:pt x="120" y="112"/>
                          <a:pt x="136" y="32"/>
                          <a:pt x="14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1" name="Freeform 60"/>
                  <p:cNvSpPr>
                    <a:spLocks/>
                  </p:cNvSpPr>
                  <p:nvPr/>
                </p:nvSpPr>
                <p:spPr bwMode="auto">
                  <a:xfrm>
                    <a:off x="1729" y="2564"/>
                    <a:ext cx="148" cy="113"/>
                  </a:xfrm>
                  <a:custGeom>
                    <a:avLst/>
                    <a:gdLst>
                      <a:gd name="T0" fmla="*/ 0 w 192"/>
                      <a:gd name="T1" fmla="*/ 156 h 156"/>
                      <a:gd name="T2" fmla="*/ 132 w 192"/>
                      <a:gd name="T3" fmla="*/ 120 h 156"/>
                      <a:gd name="T4" fmla="*/ 192 w 192"/>
                      <a:gd name="T5" fmla="*/ 0 h 156"/>
                      <a:gd name="T6" fmla="*/ 0 60000 65536"/>
                      <a:gd name="T7" fmla="*/ 0 60000 65536"/>
                      <a:gd name="T8" fmla="*/ 0 60000 65536"/>
                      <a:gd name="T9" fmla="*/ 0 w 192"/>
                      <a:gd name="T10" fmla="*/ 0 h 156"/>
                      <a:gd name="T11" fmla="*/ 192 w 192"/>
                      <a:gd name="T12" fmla="*/ 156 h 15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2" h="156">
                        <a:moveTo>
                          <a:pt x="0" y="156"/>
                        </a:moveTo>
                        <a:cubicBezTo>
                          <a:pt x="22" y="150"/>
                          <a:pt x="100" y="146"/>
                          <a:pt x="132" y="120"/>
                        </a:cubicBezTo>
                        <a:cubicBezTo>
                          <a:pt x="164" y="94"/>
                          <a:pt x="180" y="25"/>
                          <a:pt x="192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2" name="Freeform 61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94" cy="104"/>
                  </a:xfrm>
                  <a:custGeom>
                    <a:avLst/>
                    <a:gdLst>
                      <a:gd name="T0" fmla="*/ 0 w 252"/>
                      <a:gd name="T1" fmla="*/ 0 h 144"/>
                      <a:gd name="T2" fmla="*/ 144 w 252"/>
                      <a:gd name="T3" fmla="*/ 48 h 144"/>
                      <a:gd name="T4" fmla="*/ 252 w 252"/>
                      <a:gd name="T5" fmla="*/ 144 h 144"/>
                      <a:gd name="T6" fmla="*/ 0 60000 65536"/>
                      <a:gd name="T7" fmla="*/ 0 60000 65536"/>
                      <a:gd name="T8" fmla="*/ 0 60000 65536"/>
                      <a:gd name="T9" fmla="*/ 0 w 252"/>
                      <a:gd name="T10" fmla="*/ 0 h 144"/>
                      <a:gd name="T11" fmla="*/ 252 w 252"/>
                      <a:gd name="T12" fmla="*/ 144 h 14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52" h="144">
                        <a:moveTo>
                          <a:pt x="0" y="0"/>
                        </a:moveTo>
                        <a:cubicBezTo>
                          <a:pt x="56" y="8"/>
                          <a:pt x="102" y="24"/>
                          <a:pt x="144" y="48"/>
                        </a:cubicBezTo>
                        <a:cubicBezTo>
                          <a:pt x="186" y="72"/>
                          <a:pt x="230" y="124"/>
                          <a:pt x="252" y="144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3" name="Freeform 62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111" cy="174"/>
                  </a:xfrm>
                  <a:custGeom>
                    <a:avLst/>
                    <a:gdLst>
                      <a:gd name="T0" fmla="*/ 0 w 144"/>
                      <a:gd name="T1" fmla="*/ 0 h 240"/>
                      <a:gd name="T2" fmla="*/ 120 w 144"/>
                      <a:gd name="T3" fmla="*/ 144 h 240"/>
                      <a:gd name="T4" fmla="*/ 144 w 144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144"/>
                      <a:gd name="T10" fmla="*/ 0 h 240"/>
                      <a:gd name="T11" fmla="*/ 144 w 144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44" h="240">
                        <a:moveTo>
                          <a:pt x="0" y="0"/>
                        </a:moveTo>
                        <a:cubicBezTo>
                          <a:pt x="20" y="24"/>
                          <a:pt x="96" y="104"/>
                          <a:pt x="120" y="144"/>
                        </a:cubicBezTo>
                        <a:cubicBezTo>
                          <a:pt x="144" y="184"/>
                          <a:pt x="139" y="220"/>
                          <a:pt x="144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4" name="Freeform 63"/>
                  <p:cNvSpPr>
                    <a:spLocks/>
                  </p:cNvSpPr>
                  <p:nvPr/>
                </p:nvSpPr>
                <p:spPr bwMode="auto">
                  <a:xfrm>
                    <a:off x="1692" y="3061"/>
                    <a:ext cx="37" cy="174"/>
                  </a:xfrm>
                  <a:custGeom>
                    <a:avLst/>
                    <a:gdLst>
                      <a:gd name="T0" fmla="*/ 0 w 48"/>
                      <a:gd name="T1" fmla="*/ 0 h 240"/>
                      <a:gd name="T2" fmla="*/ 48 w 48"/>
                      <a:gd name="T3" fmla="*/ 144 h 240"/>
                      <a:gd name="T4" fmla="*/ 0 w 48"/>
                      <a:gd name="T5" fmla="*/ 240 h 240"/>
                      <a:gd name="T6" fmla="*/ 0 60000 65536"/>
                      <a:gd name="T7" fmla="*/ 0 60000 65536"/>
                      <a:gd name="T8" fmla="*/ 0 60000 65536"/>
                      <a:gd name="T9" fmla="*/ 0 w 48"/>
                      <a:gd name="T10" fmla="*/ 0 h 240"/>
                      <a:gd name="T11" fmla="*/ 48 w 48"/>
                      <a:gd name="T12" fmla="*/ 240 h 24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" h="240">
                        <a:moveTo>
                          <a:pt x="0" y="0"/>
                        </a:moveTo>
                        <a:cubicBezTo>
                          <a:pt x="24" y="52"/>
                          <a:pt x="48" y="104"/>
                          <a:pt x="48" y="144"/>
                        </a:cubicBezTo>
                        <a:cubicBezTo>
                          <a:pt x="48" y="184"/>
                          <a:pt x="24" y="212"/>
                          <a:pt x="0" y="24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235" name="Freeform 64"/>
                  <p:cNvSpPr>
                    <a:spLocks/>
                  </p:cNvSpPr>
                  <p:nvPr/>
                </p:nvSpPr>
                <p:spPr bwMode="auto">
                  <a:xfrm>
                    <a:off x="1710" y="2520"/>
                    <a:ext cx="40" cy="157"/>
                  </a:xfrm>
                  <a:custGeom>
                    <a:avLst/>
                    <a:gdLst>
                      <a:gd name="T0" fmla="*/ 0 w 52"/>
                      <a:gd name="T1" fmla="*/ 216 h 216"/>
                      <a:gd name="T2" fmla="*/ 48 w 52"/>
                      <a:gd name="T3" fmla="*/ 96 h 216"/>
                      <a:gd name="T4" fmla="*/ 24 w 52"/>
                      <a:gd name="T5" fmla="*/ 0 h 216"/>
                      <a:gd name="T6" fmla="*/ 0 60000 65536"/>
                      <a:gd name="T7" fmla="*/ 0 60000 65536"/>
                      <a:gd name="T8" fmla="*/ 0 60000 65536"/>
                      <a:gd name="T9" fmla="*/ 0 w 52"/>
                      <a:gd name="T10" fmla="*/ 0 h 216"/>
                      <a:gd name="T11" fmla="*/ 52 w 52"/>
                      <a:gd name="T12" fmla="*/ 216 h 2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52" h="216">
                        <a:moveTo>
                          <a:pt x="0" y="216"/>
                        </a:moveTo>
                        <a:cubicBezTo>
                          <a:pt x="8" y="196"/>
                          <a:pt x="44" y="132"/>
                          <a:pt x="48" y="96"/>
                        </a:cubicBezTo>
                        <a:cubicBezTo>
                          <a:pt x="52" y="60"/>
                          <a:pt x="29" y="20"/>
                          <a:pt x="24" y="0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50223" name="Oval 65"/>
              <p:cNvSpPr>
                <a:spLocks noChangeArrowheads="1"/>
              </p:cNvSpPr>
              <p:nvPr/>
            </p:nvSpPr>
            <p:spPr bwMode="auto">
              <a:xfrm>
                <a:off x="3446" y="2750"/>
                <a:ext cx="182" cy="181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50182" name="Picture 66" descr="envknight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3613" y="152400"/>
            <a:ext cx="1982787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99" name="Line 67"/>
          <p:cNvSpPr>
            <a:spLocks noChangeShapeType="1"/>
          </p:cNvSpPr>
          <p:nvPr/>
        </p:nvSpPr>
        <p:spPr bwMode="auto">
          <a:xfrm flipV="1">
            <a:off x="1341438" y="3854450"/>
            <a:ext cx="4032250" cy="12588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68"/>
          <p:cNvGrpSpPr>
            <a:grpSpLocks/>
          </p:cNvGrpSpPr>
          <p:nvPr/>
        </p:nvGrpSpPr>
        <p:grpSpPr bwMode="auto">
          <a:xfrm>
            <a:off x="152400" y="2197100"/>
            <a:ext cx="5256213" cy="2232025"/>
            <a:chOff x="113" y="1434"/>
            <a:chExt cx="3311" cy="1406"/>
          </a:xfrm>
        </p:grpSpPr>
        <p:grpSp>
          <p:nvGrpSpPr>
            <p:cNvPr id="13" name="Group 69"/>
            <p:cNvGrpSpPr>
              <a:grpSpLocks/>
            </p:cNvGrpSpPr>
            <p:nvPr/>
          </p:nvGrpSpPr>
          <p:grpSpPr bwMode="auto">
            <a:xfrm>
              <a:off x="226" y="1502"/>
              <a:ext cx="3198" cy="1338"/>
              <a:chOff x="226" y="1502"/>
              <a:chExt cx="3198" cy="1338"/>
            </a:xfrm>
          </p:grpSpPr>
          <p:sp>
            <p:nvSpPr>
              <p:cNvPr id="50217" name="Line 70"/>
              <p:cNvSpPr>
                <a:spLocks noChangeShapeType="1"/>
              </p:cNvSpPr>
              <p:nvPr/>
            </p:nvSpPr>
            <p:spPr bwMode="auto">
              <a:xfrm flipH="1" flipV="1">
                <a:off x="226" y="1502"/>
                <a:ext cx="3198" cy="97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18" name="Line 71"/>
              <p:cNvSpPr>
                <a:spLocks noChangeShapeType="1"/>
              </p:cNvSpPr>
              <p:nvPr/>
            </p:nvSpPr>
            <p:spPr bwMode="auto">
              <a:xfrm flipH="1" flipV="1">
                <a:off x="249" y="1525"/>
                <a:ext cx="2812" cy="131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19" name="Rectangle 72"/>
              <p:cNvSpPr>
                <a:spLocks noChangeArrowheads="1"/>
              </p:cNvSpPr>
              <p:nvPr/>
            </p:nvSpPr>
            <p:spPr bwMode="auto">
              <a:xfrm>
                <a:off x="1655" y="2160"/>
                <a:ext cx="114" cy="113"/>
              </a:xfrm>
              <a:prstGeom prst="rect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216" name="Oval 73"/>
            <p:cNvSpPr>
              <a:spLocks noChangeArrowheads="1"/>
            </p:cNvSpPr>
            <p:nvPr/>
          </p:nvSpPr>
          <p:spPr bwMode="auto">
            <a:xfrm>
              <a:off x="113" y="1434"/>
              <a:ext cx="136" cy="159"/>
            </a:xfrm>
            <a:prstGeom prst="ellipse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" name="Group 74"/>
          <p:cNvGrpSpPr>
            <a:grpSpLocks/>
          </p:cNvGrpSpPr>
          <p:nvPr/>
        </p:nvGrpSpPr>
        <p:grpSpPr bwMode="auto">
          <a:xfrm>
            <a:off x="441325" y="2341563"/>
            <a:ext cx="6588125" cy="3960812"/>
            <a:chOff x="295" y="1525"/>
            <a:chExt cx="4150" cy="2495"/>
          </a:xfrm>
        </p:grpSpPr>
        <p:grpSp>
          <p:nvGrpSpPr>
            <p:cNvPr id="15" name="Group 75"/>
            <p:cNvGrpSpPr>
              <a:grpSpLocks/>
            </p:cNvGrpSpPr>
            <p:nvPr/>
          </p:nvGrpSpPr>
          <p:grpSpPr bwMode="auto">
            <a:xfrm>
              <a:off x="295" y="1525"/>
              <a:ext cx="4150" cy="2495"/>
              <a:chOff x="295" y="1525"/>
              <a:chExt cx="4150" cy="2495"/>
            </a:xfrm>
          </p:grpSpPr>
          <p:grpSp>
            <p:nvGrpSpPr>
              <p:cNvPr id="16" name="Group 76"/>
              <p:cNvGrpSpPr>
                <a:grpSpLocks/>
              </p:cNvGrpSpPr>
              <p:nvPr/>
            </p:nvGrpSpPr>
            <p:grpSpPr bwMode="auto">
              <a:xfrm rot="-886939">
                <a:off x="1179" y="2387"/>
                <a:ext cx="90" cy="1389"/>
                <a:chOff x="1813" y="1888"/>
                <a:chExt cx="91" cy="1865"/>
              </a:xfrm>
            </p:grpSpPr>
            <p:sp>
              <p:nvSpPr>
                <p:cNvPr id="50208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813" y="2160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09" name="Line 78"/>
                <p:cNvSpPr>
                  <a:spLocks noChangeShapeType="1"/>
                </p:cNvSpPr>
                <p:nvPr/>
              </p:nvSpPr>
              <p:spPr bwMode="auto">
                <a:xfrm>
                  <a:off x="1859" y="1888"/>
                  <a:ext cx="0" cy="186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0" name="Line 79"/>
                <p:cNvSpPr>
                  <a:spLocks noChangeShapeType="1"/>
                </p:cNvSpPr>
                <p:nvPr/>
              </p:nvSpPr>
              <p:spPr bwMode="auto">
                <a:xfrm flipV="1">
                  <a:off x="1813" y="2432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1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1813" y="2704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2" name="Line 81"/>
                <p:cNvSpPr>
                  <a:spLocks noChangeShapeType="1"/>
                </p:cNvSpPr>
                <p:nvPr/>
              </p:nvSpPr>
              <p:spPr bwMode="auto">
                <a:xfrm flipV="1">
                  <a:off x="1813" y="2976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3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1813" y="3249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14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813" y="3521"/>
                  <a:ext cx="91" cy="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84"/>
              <p:cNvGrpSpPr>
                <a:grpSpLocks/>
              </p:cNvGrpSpPr>
              <p:nvPr/>
            </p:nvGrpSpPr>
            <p:grpSpPr bwMode="auto">
              <a:xfrm rot="-637829">
                <a:off x="295" y="2976"/>
                <a:ext cx="639" cy="715"/>
                <a:chOff x="430" y="2294"/>
                <a:chExt cx="639" cy="715"/>
              </a:xfrm>
            </p:grpSpPr>
            <p:sp>
              <p:nvSpPr>
                <p:cNvPr id="50198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430" y="2451"/>
                  <a:ext cx="482" cy="2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99" name="Line 86"/>
                <p:cNvSpPr>
                  <a:spLocks noChangeShapeType="1"/>
                </p:cNvSpPr>
                <p:nvPr/>
              </p:nvSpPr>
              <p:spPr bwMode="auto">
                <a:xfrm>
                  <a:off x="430" y="2660"/>
                  <a:ext cx="482" cy="2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0" name="Oval 87"/>
                <p:cNvSpPr>
                  <a:spLocks noChangeArrowheads="1"/>
                </p:cNvSpPr>
                <p:nvPr/>
              </p:nvSpPr>
              <p:spPr bwMode="auto">
                <a:xfrm>
                  <a:off x="800" y="2486"/>
                  <a:ext cx="149" cy="349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1" name="Oval 88"/>
                <p:cNvSpPr>
                  <a:spLocks noChangeArrowheads="1"/>
                </p:cNvSpPr>
                <p:nvPr/>
              </p:nvSpPr>
              <p:spPr bwMode="auto">
                <a:xfrm>
                  <a:off x="875" y="2556"/>
                  <a:ext cx="74" cy="209"/>
                </a:xfrm>
                <a:prstGeom prst="ellipse">
                  <a:avLst/>
                </a:prstGeom>
                <a:solidFill>
                  <a:srgbClr val="000000"/>
                </a:solidFill>
                <a:ln w="381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2" name="Freeform 89"/>
                <p:cNvSpPr>
                  <a:spLocks/>
                </p:cNvSpPr>
                <p:nvPr/>
              </p:nvSpPr>
              <p:spPr bwMode="auto">
                <a:xfrm>
                  <a:off x="875" y="2311"/>
                  <a:ext cx="111" cy="140"/>
                </a:xfrm>
                <a:custGeom>
                  <a:avLst/>
                  <a:gdLst>
                    <a:gd name="T0" fmla="*/ 0 w 144"/>
                    <a:gd name="T1" fmla="*/ 192 h 192"/>
                    <a:gd name="T2" fmla="*/ 96 w 144"/>
                    <a:gd name="T3" fmla="*/ 144 h 192"/>
                    <a:gd name="T4" fmla="*/ 144 w 144"/>
                    <a:gd name="T5" fmla="*/ 0 h 192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192"/>
                    <a:gd name="T11" fmla="*/ 144 w 144"/>
                    <a:gd name="T12" fmla="*/ 192 h 19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192">
                      <a:moveTo>
                        <a:pt x="0" y="192"/>
                      </a:moveTo>
                      <a:cubicBezTo>
                        <a:pt x="36" y="184"/>
                        <a:pt x="72" y="176"/>
                        <a:pt x="96" y="144"/>
                      </a:cubicBezTo>
                      <a:cubicBezTo>
                        <a:pt x="120" y="112"/>
                        <a:pt x="136" y="32"/>
                        <a:pt x="144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3" name="Freeform 90"/>
                <p:cNvSpPr>
                  <a:spLocks/>
                </p:cNvSpPr>
                <p:nvPr/>
              </p:nvSpPr>
              <p:spPr bwMode="auto">
                <a:xfrm>
                  <a:off x="912" y="2338"/>
                  <a:ext cx="148" cy="113"/>
                </a:xfrm>
                <a:custGeom>
                  <a:avLst/>
                  <a:gdLst>
                    <a:gd name="T0" fmla="*/ 0 w 192"/>
                    <a:gd name="T1" fmla="*/ 156 h 156"/>
                    <a:gd name="T2" fmla="*/ 132 w 192"/>
                    <a:gd name="T3" fmla="*/ 120 h 156"/>
                    <a:gd name="T4" fmla="*/ 192 w 192"/>
                    <a:gd name="T5" fmla="*/ 0 h 156"/>
                    <a:gd name="T6" fmla="*/ 0 60000 65536"/>
                    <a:gd name="T7" fmla="*/ 0 60000 65536"/>
                    <a:gd name="T8" fmla="*/ 0 60000 65536"/>
                    <a:gd name="T9" fmla="*/ 0 w 192"/>
                    <a:gd name="T10" fmla="*/ 0 h 156"/>
                    <a:gd name="T11" fmla="*/ 192 w 192"/>
                    <a:gd name="T12" fmla="*/ 156 h 15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2" h="156">
                      <a:moveTo>
                        <a:pt x="0" y="156"/>
                      </a:moveTo>
                      <a:cubicBezTo>
                        <a:pt x="22" y="150"/>
                        <a:pt x="100" y="146"/>
                        <a:pt x="132" y="120"/>
                      </a:cubicBezTo>
                      <a:cubicBezTo>
                        <a:pt x="164" y="94"/>
                        <a:pt x="180" y="25"/>
                        <a:pt x="192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4" name="Freeform 91"/>
                <p:cNvSpPr>
                  <a:spLocks/>
                </p:cNvSpPr>
                <p:nvPr/>
              </p:nvSpPr>
              <p:spPr bwMode="auto">
                <a:xfrm>
                  <a:off x="875" y="2835"/>
                  <a:ext cx="194" cy="104"/>
                </a:xfrm>
                <a:custGeom>
                  <a:avLst/>
                  <a:gdLst>
                    <a:gd name="T0" fmla="*/ 0 w 252"/>
                    <a:gd name="T1" fmla="*/ 0 h 144"/>
                    <a:gd name="T2" fmla="*/ 144 w 252"/>
                    <a:gd name="T3" fmla="*/ 48 h 144"/>
                    <a:gd name="T4" fmla="*/ 252 w 252"/>
                    <a:gd name="T5" fmla="*/ 144 h 144"/>
                    <a:gd name="T6" fmla="*/ 0 60000 65536"/>
                    <a:gd name="T7" fmla="*/ 0 60000 65536"/>
                    <a:gd name="T8" fmla="*/ 0 60000 65536"/>
                    <a:gd name="T9" fmla="*/ 0 w 252"/>
                    <a:gd name="T10" fmla="*/ 0 h 144"/>
                    <a:gd name="T11" fmla="*/ 252 w 252"/>
                    <a:gd name="T12" fmla="*/ 144 h 1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2" h="144">
                      <a:moveTo>
                        <a:pt x="0" y="0"/>
                      </a:moveTo>
                      <a:cubicBezTo>
                        <a:pt x="56" y="8"/>
                        <a:pt x="102" y="24"/>
                        <a:pt x="144" y="48"/>
                      </a:cubicBezTo>
                      <a:cubicBezTo>
                        <a:pt x="186" y="72"/>
                        <a:pt x="230" y="124"/>
                        <a:pt x="252" y="144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5" name="Freeform 92"/>
                <p:cNvSpPr>
                  <a:spLocks/>
                </p:cNvSpPr>
                <p:nvPr/>
              </p:nvSpPr>
              <p:spPr bwMode="auto">
                <a:xfrm>
                  <a:off x="875" y="2835"/>
                  <a:ext cx="111" cy="174"/>
                </a:xfrm>
                <a:custGeom>
                  <a:avLst/>
                  <a:gdLst>
                    <a:gd name="T0" fmla="*/ 0 w 144"/>
                    <a:gd name="T1" fmla="*/ 0 h 240"/>
                    <a:gd name="T2" fmla="*/ 120 w 144"/>
                    <a:gd name="T3" fmla="*/ 144 h 240"/>
                    <a:gd name="T4" fmla="*/ 144 w 144"/>
                    <a:gd name="T5" fmla="*/ 240 h 240"/>
                    <a:gd name="T6" fmla="*/ 0 60000 65536"/>
                    <a:gd name="T7" fmla="*/ 0 60000 65536"/>
                    <a:gd name="T8" fmla="*/ 0 60000 65536"/>
                    <a:gd name="T9" fmla="*/ 0 w 144"/>
                    <a:gd name="T10" fmla="*/ 0 h 240"/>
                    <a:gd name="T11" fmla="*/ 144 w 144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4" h="240">
                      <a:moveTo>
                        <a:pt x="0" y="0"/>
                      </a:moveTo>
                      <a:cubicBezTo>
                        <a:pt x="20" y="24"/>
                        <a:pt x="96" y="104"/>
                        <a:pt x="120" y="144"/>
                      </a:cubicBezTo>
                      <a:cubicBezTo>
                        <a:pt x="144" y="184"/>
                        <a:pt x="139" y="220"/>
                        <a:pt x="144" y="24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6" name="Freeform 93"/>
                <p:cNvSpPr>
                  <a:spLocks/>
                </p:cNvSpPr>
                <p:nvPr/>
              </p:nvSpPr>
              <p:spPr bwMode="auto">
                <a:xfrm>
                  <a:off x="875" y="2835"/>
                  <a:ext cx="37" cy="174"/>
                </a:xfrm>
                <a:custGeom>
                  <a:avLst/>
                  <a:gdLst>
                    <a:gd name="T0" fmla="*/ 0 w 48"/>
                    <a:gd name="T1" fmla="*/ 0 h 240"/>
                    <a:gd name="T2" fmla="*/ 48 w 48"/>
                    <a:gd name="T3" fmla="*/ 144 h 240"/>
                    <a:gd name="T4" fmla="*/ 0 w 48"/>
                    <a:gd name="T5" fmla="*/ 240 h 240"/>
                    <a:gd name="T6" fmla="*/ 0 60000 65536"/>
                    <a:gd name="T7" fmla="*/ 0 60000 65536"/>
                    <a:gd name="T8" fmla="*/ 0 60000 65536"/>
                    <a:gd name="T9" fmla="*/ 0 w 48"/>
                    <a:gd name="T10" fmla="*/ 0 h 240"/>
                    <a:gd name="T11" fmla="*/ 48 w 48"/>
                    <a:gd name="T12" fmla="*/ 240 h 24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8" h="240">
                      <a:moveTo>
                        <a:pt x="0" y="0"/>
                      </a:moveTo>
                      <a:cubicBezTo>
                        <a:pt x="24" y="52"/>
                        <a:pt x="48" y="104"/>
                        <a:pt x="48" y="144"/>
                      </a:cubicBezTo>
                      <a:cubicBezTo>
                        <a:pt x="48" y="184"/>
                        <a:pt x="24" y="212"/>
                        <a:pt x="0" y="24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07" name="Freeform 94"/>
                <p:cNvSpPr>
                  <a:spLocks/>
                </p:cNvSpPr>
                <p:nvPr/>
              </p:nvSpPr>
              <p:spPr bwMode="auto">
                <a:xfrm>
                  <a:off x="893" y="2294"/>
                  <a:ext cx="40" cy="157"/>
                </a:xfrm>
                <a:custGeom>
                  <a:avLst/>
                  <a:gdLst>
                    <a:gd name="T0" fmla="*/ 0 w 52"/>
                    <a:gd name="T1" fmla="*/ 216 h 216"/>
                    <a:gd name="T2" fmla="*/ 48 w 52"/>
                    <a:gd name="T3" fmla="*/ 96 h 216"/>
                    <a:gd name="T4" fmla="*/ 24 w 52"/>
                    <a:gd name="T5" fmla="*/ 0 h 216"/>
                    <a:gd name="T6" fmla="*/ 0 60000 65536"/>
                    <a:gd name="T7" fmla="*/ 0 60000 65536"/>
                    <a:gd name="T8" fmla="*/ 0 60000 65536"/>
                    <a:gd name="T9" fmla="*/ 0 w 52"/>
                    <a:gd name="T10" fmla="*/ 0 h 216"/>
                    <a:gd name="T11" fmla="*/ 52 w 52"/>
                    <a:gd name="T12" fmla="*/ 216 h 21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52" h="216">
                      <a:moveTo>
                        <a:pt x="0" y="216"/>
                      </a:moveTo>
                      <a:cubicBezTo>
                        <a:pt x="8" y="196"/>
                        <a:pt x="44" y="132"/>
                        <a:pt x="48" y="96"/>
                      </a:cubicBezTo>
                      <a:cubicBezTo>
                        <a:pt x="52" y="60"/>
                        <a:pt x="29" y="20"/>
                        <a:pt x="24" y="0"/>
                      </a:cubicBezTo>
                    </a:path>
                  </a:pathLst>
                </a:cu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0197" name="Rectangle 95"/>
              <p:cNvSpPr>
                <a:spLocks noChangeArrowheads="1"/>
              </p:cNvSpPr>
              <p:nvPr/>
            </p:nvSpPr>
            <p:spPr bwMode="auto">
              <a:xfrm>
                <a:off x="1701" y="1525"/>
                <a:ext cx="2744" cy="249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194" name="Oval 96"/>
            <p:cNvSpPr>
              <a:spLocks noChangeArrowheads="1"/>
            </p:cNvSpPr>
            <p:nvPr/>
          </p:nvSpPr>
          <p:spPr bwMode="auto">
            <a:xfrm>
              <a:off x="2948" y="2750"/>
              <a:ext cx="181" cy="181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2129" name="Line 97"/>
          <p:cNvSpPr>
            <a:spLocks noChangeShapeType="1"/>
          </p:cNvSpPr>
          <p:nvPr/>
        </p:nvSpPr>
        <p:spPr bwMode="auto">
          <a:xfrm>
            <a:off x="1341438" y="5149850"/>
            <a:ext cx="3995737" cy="2159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98"/>
          <p:cNvGrpSpPr>
            <a:grpSpLocks/>
          </p:cNvGrpSpPr>
          <p:nvPr/>
        </p:nvGrpSpPr>
        <p:grpSpPr bwMode="auto">
          <a:xfrm>
            <a:off x="4257675" y="4429125"/>
            <a:ext cx="1042988" cy="2349500"/>
            <a:chOff x="2699" y="2840"/>
            <a:chExt cx="657" cy="1480"/>
          </a:xfrm>
        </p:grpSpPr>
        <p:sp>
          <p:nvSpPr>
            <p:cNvPr id="50188" name="Rectangle 99"/>
            <p:cNvSpPr>
              <a:spLocks noChangeArrowheads="1"/>
            </p:cNvSpPr>
            <p:nvPr/>
          </p:nvSpPr>
          <p:spPr bwMode="auto">
            <a:xfrm>
              <a:off x="2743" y="3952"/>
              <a:ext cx="114" cy="113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100"/>
            <p:cNvGrpSpPr>
              <a:grpSpLocks/>
            </p:cNvGrpSpPr>
            <p:nvPr/>
          </p:nvGrpSpPr>
          <p:grpSpPr bwMode="auto">
            <a:xfrm>
              <a:off x="2699" y="2840"/>
              <a:ext cx="657" cy="1480"/>
              <a:chOff x="2699" y="2840"/>
              <a:chExt cx="657" cy="1480"/>
            </a:xfrm>
          </p:grpSpPr>
          <p:sp>
            <p:nvSpPr>
              <p:cNvPr id="50190" name="Line 101"/>
              <p:cNvSpPr>
                <a:spLocks noChangeShapeType="1"/>
              </p:cNvSpPr>
              <p:nvPr/>
            </p:nvSpPr>
            <p:spPr bwMode="auto">
              <a:xfrm flipH="1">
                <a:off x="2767" y="2840"/>
                <a:ext cx="272" cy="133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1" name="Line 102"/>
              <p:cNvSpPr>
                <a:spLocks noChangeShapeType="1"/>
              </p:cNvSpPr>
              <p:nvPr/>
            </p:nvSpPr>
            <p:spPr bwMode="auto">
              <a:xfrm flipH="1">
                <a:off x="2835" y="3430"/>
                <a:ext cx="521" cy="703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stealth" w="lg" len="lg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92" name="Oval 103"/>
              <p:cNvSpPr>
                <a:spLocks noChangeArrowheads="1"/>
              </p:cNvSpPr>
              <p:nvPr/>
            </p:nvSpPr>
            <p:spPr bwMode="auto">
              <a:xfrm>
                <a:off x="2699" y="4161"/>
                <a:ext cx="136" cy="159"/>
              </a:xfrm>
              <a:prstGeom prst="ellipse">
                <a:avLst/>
              </a:prstGeom>
              <a:solidFill>
                <a:srgbClr val="CC00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516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7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7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99" grpId="0" animBg="1"/>
      <p:bldP spid="1721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7747000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Többszörös törés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51203" name="Freeform 3"/>
          <p:cNvSpPr>
            <a:spLocks/>
          </p:cNvSpPr>
          <p:nvPr/>
        </p:nvSpPr>
        <p:spPr bwMode="auto">
          <a:xfrm>
            <a:off x="2484438" y="1844675"/>
            <a:ext cx="3925887" cy="4633913"/>
          </a:xfrm>
          <a:custGeom>
            <a:avLst/>
            <a:gdLst>
              <a:gd name="T0" fmla="*/ 871 w 2473"/>
              <a:gd name="T1" fmla="*/ 59 h 2919"/>
              <a:gd name="T2" fmla="*/ 1685 w 2473"/>
              <a:gd name="T3" fmla="*/ 59 h 2919"/>
              <a:gd name="T4" fmla="*/ 2206 w 2473"/>
              <a:gd name="T5" fmla="*/ 379 h 2919"/>
              <a:gd name="T6" fmla="*/ 2398 w 2473"/>
              <a:gd name="T7" fmla="*/ 617 h 2919"/>
              <a:gd name="T8" fmla="*/ 2444 w 2473"/>
              <a:gd name="T9" fmla="*/ 918 h 2919"/>
              <a:gd name="T10" fmla="*/ 2224 w 2473"/>
              <a:gd name="T11" fmla="*/ 1641 h 2919"/>
              <a:gd name="T12" fmla="*/ 1785 w 2473"/>
              <a:gd name="T13" fmla="*/ 2043 h 2919"/>
              <a:gd name="T14" fmla="*/ 1676 w 2473"/>
              <a:gd name="T15" fmla="*/ 2409 h 2919"/>
              <a:gd name="T16" fmla="*/ 1027 w 2473"/>
              <a:gd name="T17" fmla="*/ 2848 h 2919"/>
              <a:gd name="T18" fmla="*/ 588 w 2473"/>
              <a:gd name="T19" fmla="*/ 2838 h 2919"/>
              <a:gd name="T20" fmla="*/ 277 w 2473"/>
              <a:gd name="T21" fmla="*/ 2537 h 2919"/>
              <a:gd name="T22" fmla="*/ 259 w 2473"/>
              <a:gd name="T23" fmla="*/ 1842 h 2919"/>
              <a:gd name="T24" fmla="*/ 57 w 2473"/>
              <a:gd name="T25" fmla="*/ 1622 h 2919"/>
              <a:gd name="T26" fmla="*/ 21 w 2473"/>
              <a:gd name="T27" fmla="*/ 1458 h 2919"/>
              <a:gd name="T28" fmla="*/ 185 w 2473"/>
              <a:gd name="T29" fmla="*/ 845 h 2919"/>
              <a:gd name="T30" fmla="*/ 286 w 2473"/>
              <a:gd name="T31" fmla="*/ 416 h 2919"/>
              <a:gd name="T32" fmla="*/ 871 w 2473"/>
              <a:gd name="T33" fmla="*/ 59 h 291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473"/>
              <a:gd name="T52" fmla="*/ 0 h 2919"/>
              <a:gd name="T53" fmla="*/ 2473 w 2473"/>
              <a:gd name="T54" fmla="*/ 2919 h 2919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473" h="2919">
                <a:moveTo>
                  <a:pt x="871" y="59"/>
                </a:moveTo>
                <a:cubicBezTo>
                  <a:pt x="1104" y="0"/>
                  <a:pt x="1463" y="6"/>
                  <a:pt x="1685" y="59"/>
                </a:cubicBezTo>
                <a:cubicBezTo>
                  <a:pt x="1907" y="112"/>
                  <a:pt x="2087" y="286"/>
                  <a:pt x="2206" y="379"/>
                </a:cubicBezTo>
                <a:cubicBezTo>
                  <a:pt x="2325" y="472"/>
                  <a:pt x="2358" y="527"/>
                  <a:pt x="2398" y="617"/>
                </a:cubicBezTo>
                <a:cubicBezTo>
                  <a:pt x="2438" y="707"/>
                  <a:pt x="2473" y="747"/>
                  <a:pt x="2444" y="918"/>
                </a:cubicBezTo>
                <a:cubicBezTo>
                  <a:pt x="2415" y="1089"/>
                  <a:pt x="2334" y="1454"/>
                  <a:pt x="2224" y="1641"/>
                </a:cubicBezTo>
                <a:cubicBezTo>
                  <a:pt x="2114" y="1828"/>
                  <a:pt x="1876" y="1915"/>
                  <a:pt x="1785" y="2043"/>
                </a:cubicBezTo>
                <a:cubicBezTo>
                  <a:pt x="1694" y="2171"/>
                  <a:pt x="1802" y="2275"/>
                  <a:pt x="1676" y="2409"/>
                </a:cubicBezTo>
                <a:cubicBezTo>
                  <a:pt x="1550" y="2543"/>
                  <a:pt x="1208" y="2777"/>
                  <a:pt x="1027" y="2848"/>
                </a:cubicBezTo>
                <a:cubicBezTo>
                  <a:pt x="846" y="2919"/>
                  <a:pt x="713" y="2890"/>
                  <a:pt x="588" y="2838"/>
                </a:cubicBezTo>
                <a:cubicBezTo>
                  <a:pt x="463" y="2786"/>
                  <a:pt x="332" y="2703"/>
                  <a:pt x="277" y="2537"/>
                </a:cubicBezTo>
                <a:cubicBezTo>
                  <a:pt x="222" y="2371"/>
                  <a:pt x="296" y="1994"/>
                  <a:pt x="259" y="1842"/>
                </a:cubicBezTo>
                <a:cubicBezTo>
                  <a:pt x="222" y="1690"/>
                  <a:pt x="97" y="1686"/>
                  <a:pt x="57" y="1622"/>
                </a:cubicBezTo>
                <a:cubicBezTo>
                  <a:pt x="17" y="1558"/>
                  <a:pt x="0" y="1587"/>
                  <a:pt x="21" y="1458"/>
                </a:cubicBezTo>
                <a:cubicBezTo>
                  <a:pt x="42" y="1329"/>
                  <a:pt x="141" y="1019"/>
                  <a:pt x="185" y="845"/>
                </a:cubicBezTo>
                <a:cubicBezTo>
                  <a:pt x="229" y="671"/>
                  <a:pt x="172" y="547"/>
                  <a:pt x="286" y="416"/>
                </a:cubicBezTo>
                <a:cubicBezTo>
                  <a:pt x="400" y="285"/>
                  <a:pt x="639" y="114"/>
                  <a:pt x="871" y="59"/>
                </a:cubicBezTo>
                <a:close/>
              </a:path>
            </a:pathLst>
          </a:custGeom>
          <a:solidFill>
            <a:srgbClr val="0066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3060" name="Line 4"/>
          <p:cNvSpPr>
            <a:spLocks noChangeShapeType="1"/>
          </p:cNvSpPr>
          <p:nvPr/>
        </p:nvSpPr>
        <p:spPr bwMode="auto">
          <a:xfrm flipV="1">
            <a:off x="1116013" y="4005263"/>
            <a:ext cx="1403350" cy="53975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stealth" w="lg" len="lg"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281363" y="1989138"/>
            <a:ext cx="3748087" cy="3203575"/>
            <a:chOff x="2200" y="1253"/>
            <a:chExt cx="2361" cy="2018"/>
          </a:xfrm>
        </p:grpSpPr>
        <p:sp>
          <p:nvSpPr>
            <p:cNvPr id="51244" name="Oval 6"/>
            <p:cNvSpPr>
              <a:spLocks noChangeArrowheads="1"/>
            </p:cNvSpPr>
            <p:nvPr/>
          </p:nvSpPr>
          <p:spPr bwMode="auto">
            <a:xfrm>
              <a:off x="2721" y="2568"/>
              <a:ext cx="136" cy="1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5" name="Rectangle 7"/>
            <p:cNvSpPr>
              <a:spLocks noChangeArrowheads="1"/>
            </p:cNvSpPr>
            <p:nvPr/>
          </p:nvSpPr>
          <p:spPr bwMode="auto">
            <a:xfrm>
              <a:off x="2200" y="2047"/>
              <a:ext cx="1156" cy="12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6" name="Text Box 8"/>
            <p:cNvSpPr txBox="1">
              <a:spLocks noChangeArrowheads="1"/>
            </p:cNvSpPr>
            <p:nvPr/>
          </p:nvSpPr>
          <p:spPr bwMode="auto">
            <a:xfrm>
              <a:off x="2652" y="1555"/>
              <a:ext cx="814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u-HU" sz="2400">
                  <a:latin typeface="Whipsmart" panose="020B0502030203050204" pitchFamily="34" charset="0"/>
                </a:rPr>
                <a:t>távolság</a:t>
              </a:r>
              <a:endParaRPr lang="en-US" sz="2400">
                <a:latin typeface="Whipsmart" panose="020B0502030203050204" pitchFamily="34" charset="0"/>
              </a:endParaRPr>
            </a:p>
            <a:p>
              <a:pPr algn="ctr"/>
              <a:r>
                <a:rPr lang="hu-HU" sz="2400" b="1" u="sng">
                  <a:latin typeface="Whipsmart" panose="020B0502030203050204" pitchFamily="34" charset="0"/>
                </a:rPr>
                <a:t>normálok</a:t>
              </a:r>
              <a:endParaRPr lang="en-US" sz="2400" b="1" u="sng">
                <a:latin typeface="Whipsmart" panose="020B0502030203050204" pitchFamily="34" charset="0"/>
              </a:endParaRPr>
            </a:p>
          </p:txBody>
        </p:sp>
        <p:sp>
          <p:nvSpPr>
            <p:cNvPr id="51247" name="Line 9"/>
            <p:cNvSpPr>
              <a:spLocks noChangeShapeType="1"/>
            </p:cNvSpPr>
            <p:nvPr/>
          </p:nvSpPr>
          <p:spPr bwMode="auto">
            <a:xfrm flipV="1">
              <a:off x="2789" y="2047"/>
              <a:ext cx="1361" cy="6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8" name="Line 10"/>
            <p:cNvSpPr>
              <a:spLocks noChangeShapeType="1"/>
            </p:cNvSpPr>
            <p:nvPr/>
          </p:nvSpPr>
          <p:spPr bwMode="auto">
            <a:xfrm flipV="1">
              <a:off x="2812" y="1774"/>
              <a:ext cx="1270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9" name="Line 11"/>
            <p:cNvSpPr>
              <a:spLocks noChangeShapeType="1"/>
            </p:cNvSpPr>
            <p:nvPr/>
          </p:nvSpPr>
          <p:spPr bwMode="auto">
            <a:xfrm flipV="1">
              <a:off x="2767" y="1616"/>
              <a:ext cx="1156" cy="10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50" name="Line 12"/>
            <p:cNvSpPr>
              <a:spLocks noChangeShapeType="1"/>
            </p:cNvSpPr>
            <p:nvPr/>
          </p:nvSpPr>
          <p:spPr bwMode="auto">
            <a:xfrm>
              <a:off x="4173" y="2069"/>
              <a:ext cx="388" cy="96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51" name="Line 13"/>
            <p:cNvSpPr>
              <a:spLocks noChangeShapeType="1"/>
            </p:cNvSpPr>
            <p:nvPr/>
          </p:nvSpPr>
          <p:spPr bwMode="auto">
            <a:xfrm flipV="1">
              <a:off x="3950" y="1253"/>
              <a:ext cx="177" cy="29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52" name="Line 14"/>
            <p:cNvSpPr>
              <a:spLocks noChangeShapeType="1"/>
            </p:cNvSpPr>
            <p:nvPr/>
          </p:nvSpPr>
          <p:spPr bwMode="auto">
            <a:xfrm flipV="1">
              <a:off x="4127" y="1661"/>
              <a:ext cx="334" cy="108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250825" y="4005263"/>
            <a:ext cx="1014413" cy="1135062"/>
            <a:chOff x="430" y="2294"/>
            <a:chExt cx="639" cy="715"/>
          </a:xfrm>
        </p:grpSpPr>
        <p:sp>
          <p:nvSpPr>
            <p:cNvPr id="51234" name="Line 16"/>
            <p:cNvSpPr>
              <a:spLocks noChangeShapeType="1"/>
            </p:cNvSpPr>
            <p:nvPr/>
          </p:nvSpPr>
          <p:spPr bwMode="auto">
            <a:xfrm flipV="1">
              <a:off x="430" y="2451"/>
              <a:ext cx="482" cy="2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5" name="Line 17"/>
            <p:cNvSpPr>
              <a:spLocks noChangeShapeType="1"/>
            </p:cNvSpPr>
            <p:nvPr/>
          </p:nvSpPr>
          <p:spPr bwMode="auto">
            <a:xfrm>
              <a:off x="430" y="2660"/>
              <a:ext cx="482" cy="20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6" name="Oval 18"/>
            <p:cNvSpPr>
              <a:spLocks noChangeArrowheads="1"/>
            </p:cNvSpPr>
            <p:nvPr/>
          </p:nvSpPr>
          <p:spPr bwMode="auto">
            <a:xfrm>
              <a:off x="800" y="2486"/>
              <a:ext cx="149" cy="34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7" name="Oval 19"/>
            <p:cNvSpPr>
              <a:spLocks noChangeArrowheads="1"/>
            </p:cNvSpPr>
            <p:nvPr/>
          </p:nvSpPr>
          <p:spPr bwMode="auto">
            <a:xfrm>
              <a:off x="875" y="2556"/>
              <a:ext cx="74" cy="209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8" name="Freeform 20"/>
            <p:cNvSpPr>
              <a:spLocks/>
            </p:cNvSpPr>
            <p:nvPr/>
          </p:nvSpPr>
          <p:spPr bwMode="auto">
            <a:xfrm>
              <a:off x="875" y="2311"/>
              <a:ext cx="111" cy="140"/>
            </a:xfrm>
            <a:custGeom>
              <a:avLst/>
              <a:gdLst>
                <a:gd name="T0" fmla="*/ 0 w 144"/>
                <a:gd name="T1" fmla="*/ 192 h 192"/>
                <a:gd name="T2" fmla="*/ 96 w 144"/>
                <a:gd name="T3" fmla="*/ 144 h 192"/>
                <a:gd name="T4" fmla="*/ 144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9" name="Freeform 21"/>
            <p:cNvSpPr>
              <a:spLocks/>
            </p:cNvSpPr>
            <p:nvPr/>
          </p:nvSpPr>
          <p:spPr bwMode="auto">
            <a:xfrm>
              <a:off x="912" y="2338"/>
              <a:ext cx="148" cy="113"/>
            </a:xfrm>
            <a:custGeom>
              <a:avLst/>
              <a:gdLst>
                <a:gd name="T0" fmla="*/ 0 w 192"/>
                <a:gd name="T1" fmla="*/ 156 h 156"/>
                <a:gd name="T2" fmla="*/ 132 w 192"/>
                <a:gd name="T3" fmla="*/ 120 h 156"/>
                <a:gd name="T4" fmla="*/ 192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0" name="Freeform 22"/>
            <p:cNvSpPr>
              <a:spLocks/>
            </p:cNvSpPr>
            <p:nvPr/>
          </p:nvSpPr>
          <p:spPr bwMode="auto">
            <a:xfrm>
              <a:off x="875" y="2835"/>
              <a:ext cx="194" cy="104"/>
            </a:xfrm>
            <a:custGeom>
              <a:avLst/>
              <a:gdLst>
                <a:gd name="T0" fmla="*/ 0 w 252"/>
                <a:gd name="T1" fmla="*/ 0 h 144"/>
                <a:gd name="T2" fmla="*/ 144 w 252"/>
                <a:gd name="T3" fmla="*/ 48 h 144"/>
                <a:gd name="T4" fmla="*/ 252 w 252"/>
                <a:gd name="T5" fmla="*/ 144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1" name="Freeform 23"/>
            <p:cNvSpPr>
              <a:spLocks/>
            </p:cNvSpPr>
            <p:nvPr/>
          </p:nvSpPr>
          <p:spPr bwMode="auto">
            <a:xfrm>
              <a:off x="875" y="2835"/>
              <a:ext cx="111" cy="174"/>
            </a:xfrm>
            <a:custGeom>
              <a:avLst/>
              <a:gdLst>
                <a:gd name="T0" fmla="*/ 0 w 144"/>
                <a:gd name="T1" fmla="*/ 0 h 240"/>
                <a:gd name="T2" fmla="*/ 120 w 144"/>
                <a:gd name="T3" fmla="*/ 144 h 240"/>
                <a:gd name="T4" fmla="*/ 144 w 1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2" name="Freeform 24"/>
            <p:cNvSpPr>
              <a:spLocks/>
            </p:cNvSpPr>
            <p:nvPr/>
          </p:nvSpPr>
          <p:spPr bwMode="auto">
            <a:xfrm>
              <a:off x="875" y="2835"/>
              <a:ext cx="37" cy="174"/>
            </a:xfrm>
            <a:custGeom>
              <a:avLst/>
              <a:gdLst>
                <a:gd name="T0" fmla="*/ 0 w 48"/>
                <a:gd name="T1" fmla="*/ 0 h 240"/>
                <a:gd name="T2" fmla="*/ 48 w 48"/>
                <a:gd name="T3" fmla="*/ 144 h 240"/>
                <a:gd name="T4" fmla="*/ 0 w 48"/>
                <a:gd name="T5" fmla="*/ 240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43" name="Freeform 25"/>
            <p:cNvSpPr>
              <a:spLocks/>
            </p:cNvSpPr>
            <p:nvPr/>
          </p:nvSpPr>
          <p:spPr bwMode="auto">
            <a:xfrm>
              <a:off x="893" y="2294"/>
              <a:ext cx="40" cy="157"/>
            </a:xfrm>
            <a:custGeom>
              <a:avLst/>
              <a:gdLst>
                <a:gd name="T0" fmla="*/ 0 w 52"/>
                <a:gd name="T1" fmla="*/ 216 h 216"/>
                <a:gd name="T2" fmla="*/ 48 w 52"/>
                <a:gd name="T3" fmla="*/ 96 h 216"/>
                <a:gd name="T4" fmla="*/ 24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sp>
        <p:nvSpPr>
          <p:cNvPr id="51207" name="Text Box 26"/>
          <p:cNvSpPr txBox="1">
            <a:spLocks noChangeArrowheads="1"/>
          </p:cNvSpPr>
          <p:nvPr/>
        </p:nvSpPr>
        <p:spPr bwMode="auto">
          <a:xfrm>
            <a:off x="6335713" y="4221163"/>
            <a:ext cx="1116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környezet</a:t>
            </a:r>
            <a:endParaRPr lang="en-US" sz="2000">
              <a:latin typeface="Whipsmart" panose="020B0502030203050204" pitchFamily="34" charset="0"/>
            </a:endParaRPr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1692275" y="3500438"/>
            <a:ext cx="142875" cy="2205037"/>
            <a:chOff x="1813" y="1888"/>
            <a:chExt cx="91" cy="1865"/>
          </a:xfrm>
        </p:grpSpPr>
        <p:sp>
          <p:nvSpPr>
            <p:cNvPr id="51227" name="Line 28"/>
            <p:cNvSpPr>
              <a:spLocks noChangeShapeType="1"/>
            </p:cNvSpPr>
            <p:nvPr/>
          </p:nvSpPr>
          <p:spPr bwMode="auto">
            <a:xfrm flipV="1">
              <a:off x="1813" y="2160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28" name="Line 29"/>
            <p:cNvSpPr>
              <a:spLocks noChangeShapeType="1"/>
            </p:cNvSpPr>
            <p:nvPr/>
          </p:nvSpPr>
          <p:spPr bwMode="auto">
            <a:xfrm>
              <a:off x="1859" y="1888"/>
              <a:ext cx="0" cy="18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29" name="Line 30"/>
            <p:cNvSpPr>
              <a:spLocks noChangeShapeType="1"/>
            </p:cNvSpPr>
            <p:nvPr/>
          </p:nvSpPr>
          <p:spPr bwMode="auto">
            <a:xfrm flipV="1">
              <a:off x="1813" y="2432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0" name="Line 31"/>
            <p:cNvSpPr>
              <a:spLocks noChangeShapeType="1"/>
            </p:cNvSpPr>
            <p:nvPr/>
          </p:nvSpPr>
          <p:spPr bwMode="auto">
            <a:xfrm flipV="1">
              <a:off x="1813" y="2704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1" name="Line 32"/>
            <p:cNvSpPr>
              <a:spLocks noChangeShapeType="1"/>
            </p:cNvSpPr>
            <p:nvPr/>
          </p:nvSpPr>
          <p:spPr bwMode="auto">
            <a:xfrm flipV="1">
              <a:off x="1813" y="2976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2" name="Line 33"/>
            <p:cNvSpPr>
              <a:spLocks noChangeShapeType="1"/>
            </p:cNvSpPr>
            <p:nvPr/>
          </p:nvSpPr>
          <p:spPr bwMode="auto">
            <a:xfrm flipV="1">
              <a:off x="1813" y="3249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sp>
          <p:nvSpPr>
            <p:cNvPr id="51233" name="Line 34"/>
            <p:cNvSpPr>
              <a:spLocks noChangeShapeType="1"/>
            </p:cNvSpPr>
            <p:nvPr/>
          </p:nvSpPr>
          <p:spPr bwMode="auto">
            <a:xfrm flipV="1">
              <a:off x="1813" y="3521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</p:grpSp>
      <p:sp>
        <p:nvSpPr>
          <p:cNvPr id="51209" name="Freeform 35"/>
          <p:cNvSpPr>
            <a:spLocks/>
          </p:cNvSpPr>
          <p:nvPr/>
        </p:nvSpPr>
        <p:spPr bwMode="auto">
          <a:xfrm>
            <a:off x="19050" y="1497013"/>
            <a:ext cx="8343900" cy="5364162"/>
          </a:xfrm>
          <a:custGeom>
            <a:avLst/>
            <a:gdLst>
              <a:gd name="T0" fmla="*/ 2027 w 5256"/>
              <a:gd name="T1" fmla="*/ 185 h 3379"/>
              <a:gd name="T2" fmla="*/ 1708 w 5256"/>
              <a:gd name="T3" fmla="*/ 473 h 3379"/>
              <a:gd name="T4" fmla="*/ 793 w 5256"/>
              <a:gd name="T5" fmla="*/ 138 h 3379"/>
              <a:gd name="T6" fmla="*/ 200 w 5256"/>
              <a:gd name="T7" fmla="*/ 329 h 3379"/>
              <a:gd name="T8" fmla="*/ 200 w 5256"/>
              <a:gd name="T9" fmla="*/ 1192 h 3379"/>
              <a:gd name="T10" fmla="*/ 656 w 5256"/>
              <a:gd name="T11" fmla="*/ 1383 h 3379"/>
              <a:gd name="T12" fmla="*/ 61 w 5256"/>
              <a:gd name="T13" fmla="*/ 1873 h 3379"/>
              <a:gd name="T14" fmla="*/ 290 w 5256"/>
              <a:gd name="T15" fmla="*/ 2246 h 3379"/>
              <a:gd name="T16" fmla="*/ 382 w 5256"/>
              <a:gd name="T17" fmla="*/ 3204 h 3379"/>
              <a:gd name="T18" fmla="*/ 1296 w 5256"/>
              <a:gd name="T19" fmla="*/ 3204 h 3379"/>
              <a:gd name="T20" fmla="*/ 1524 w 5256"/>
              <a:gd name="T21" fmla="*/ 2868 h 3379"/>
              <a:gd name="T22" fmla="*/ 1982 w 5256"/>
              <a:gd name="T23" fmla="*/ 3251 h 3379"/>
              <a:gd name="T24" fmla="*/ 2530 w 5256"/>
              <a:gd name="T25" fmla="*/ 3300 h 3379"/>
              <a:gd name="T26" fmla="*/ 3170 w 5256"/>
              <a:gd name="T27" fmla="*/ 3204 h 3379"/>
              <a:gd name="T28" fmla="*/ 3581 w 5256"/>
              <a:gd name="T29" fmla="*/ 3300 h 3379"/>
              <a:gd name="T30" fmla="*/ 4267 w 5256"/>
              <a:gd name="T31" fmla="*/ 3347 h 3379"/>
              <a:gd name="T32" fmla="*/ 4997 w 5256"/>
              <a:gd name="T33" fmla="*/ 3108 h 3379"/>
              <a:gd name="T34" fmla="*/ 5226 w 5256"/>
              <a:gd name="T35" fmla="*/ 2677 h 3379"/>
              <a:gd name="T36" fmla="*/ 4815 w 5256"/>
              <a:gd name="T37" fmla="*/ 2341 h 3379"/>
              <a:gd name="T38" fmla="*/ 5043 w 5256"/>
              <a:gd name="T39" fmla="*/ 1766 h 3379"/>
              <a:gd name="T40" fmla="*/ 5089 w 5256"/>
              <a:gd name="T41" fmla="*/ 1143 h 3379"/>
              <a:gd name="T42" fmla="*/ 4769 w 5256"/>
              <a:gd name="T43" fmla="*/ 1000 h 3379"/>
              <a:gd name="T44" fmla="*/ 5135 w 5256"/>
              <a:gd name="T45" fmla="*/ 378 h 3379"/>
              <a:gd name="T46" fmla="*/ 4312 w 5256"/>
              <a:gd name="T47" fmla="*/ 42 h 3379"/>
              <a:gd name="T48" fmla="*/ 3060 w 5256"/>
              <a:gd name="T49" fmla="*/ 127 h 3379"/>
              <a:gd name="T50" fmla="*/ 2319 w 5256"/>
              <a:gd name="T51" fmla="*/ 182 h 3379"/>
              <a:gd name="T52" fmla="*/ 2027 w 5256"/>
              <a:gd name="T53" fmla="*/ 185 h 337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256"/>
              <a:gd name="T82" fmla="*/ 0 h 3379"/>
              <a:gd name="T83" fmla="*/ 5256 w 5256"/>
              <a:gd name="T84" fmla="*/ 3379 h 337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256" h="3379">
                <a:moveTo>
                  <a:pt x="2027" y="185"/>
                </a:moveTo>
                <a:cubicBezTo>
                  <a:pt x="1936" y="266"/>
                  <a:pt x="1913" y="481"/>
                  <a:pt x="1708" y="473"/>
                </a:cubicBezTo>
                <a:cubicBezTo>
                  <a:pt x="1502" y="464"/>
                  <a:pt x="1044" y="162"/>
                  <a:pt x="793" y="138"/>
                </a:cubicBezTo>
                <a:cubicBezTo>
                  <a:pt x="542" y="114"/>
                  <a:pt x="298" y="154"/>
                  <a:pt x="200" y="329"/>
                </a:cubicBezTo>
                <a:cubicBezTo>
                  <a:pt x="101" y="504"/>
                  <a:pt x="124" y="1017"/>
                  <a:pt x="200" y="1192"/>
                </a:cubicBezTo>
                <a:cubicBezTo>
                  <a:pt x="275" y="1367"/>
                  <a:pt x="679" y="1270"/>
                  <a:pt x="656" y="1383"/>
                </a:cubicBezTo>
                <a:cubicBezTo>
                  <a:pt x="633" y="1496"/>
                  <a:pt x="122" y="1729"/>
                  <a:pt x="61" y="1873"/>
                </a:cubicBezTo>
                <a:cubicBezTo>
                  <a:pt x="0" y="2017"/>
                  <a:pt x="237" y="2024"/>
                  <a:pt x="290" y="2246"/>
                </a:cubicBezTo>
                <a:cubicBezTo>
                  <a:pt x="343" y="2468"/>
                  <a:pt x="215" y="3044"/>
                  <a:pt x="382" y="3204"/>
                </a:cubicBezTo>
                <a:cubicBezTo>
                  <a:pt x="549" y="3363"/>
                  <a:pt x="1105" y="3260"/>
                  <a:pt x="1296" y="3204"/>
                </a:cubicBezTo>
                <a:cubicBezTo>
                  <a:pt x="1486" y="3148"/>
                  <a:pt x="1411" y="2860"/>
                  <a:pt x="1524" y="2868"/>
                </a:cubicBezTo>
                <a:cubicBezTo>
                  <a:pt x="1638" y="2875"/>
                  <a:pt x="1815" y="3179"/>
                  <a:pt x="1982" y="3251"/>
                </a:cubicBezTo>
                <a:cubicBezTo>
                  <a:pt x="2149" y="3323"/>
                  <a:pt x="2332" y="3307"/>
                  <a:pt x="2530" y="3300"/>
                </a:cubicBezTo>
                <a:cubicBezTo>
                  <a:pt x="2727" y="3292"/>
                  <a:pt x="2994" y="3204"/>
                  <a:pt x="3170" y="3204"/>
                </a:cubicBezTo>
                <a:cubicBezTo>
                  <a:pt x="3345" y="3204"/>
                  <a:pt x="3398" y="3276"/>
                  <a:pt x="3581" y="3300"/>
                </a:cubicBezTo>
                <a:cubicBezTo>
                  <a:pt x="3763" y="3324"/>
                  <a:pt x="4031" y="3379"/>
                  <a:pt x="4267" y="3347"/>
                </a:cubicBezTo>
                <a:cubicBezTo>
                  <a:pt x="4502" y="3316"/>
                  <a:pt x="4837" y="3220"/>
                  <a:pt x="4997" y="3108"/>
                </a:cubicBezTo>
                <a:cubicBezTo>
                  <a:pt x="5157" y="2996"/>
                  <a:pt x="5256" y="2804"/>
                  <a:pt x="5226" y="2677"/>
                </a:cubicBezTo>
                <a:cubicBezTo>
                  <a:pt x="5196" y="2549"/>
                  <a:pt x="4845" y="2492"/>
                  <a:pt x="4815" y="2341"/>
                </a:cubicBezTo>
                <a:cubicBezTo>
                  <a:pt x="4785" y="2190"/>
                  <a:pt x="4998" y="1966"/>
                  <a:pt x="5043" y="1766"/>
                </a:cubicBezTo>
                <a:cubicBezTo>
                  <a:pt x="5089" y="1567"/>
                  <a:pt x="5134" y="1271"/>
                  <a:pt x="5089" y="1143"/>
                </a:cubicBezTo>
                <a:cubicBezTo>
                  <a:pt x="5043" y="1016"/>
                  <a:pt x="4761" y="1127"/>
                  <a:pt x="4769" y="1000"/>
                </a:cubicBezTo>
                <a:cubicBezTo>
                  <a:pt x="4777" y="872"/>
                  <a:pt x="5212" y="537"/>
                  <a:pt x="5135" y="378"/>
                </a:cubicBezTo>
                <a:cubicBezTo>
                  <a:pt x="5059" y="218"/>
                  <a:pt x="4658" y="84"/>
                  <a:pt x="4312" y="42"/>
                </a:cubicBezTo>
                <a:cubicBezTo>
                  <a:pt x="3966" y="0"/>
                  <a:pt x="3392" y="104"/>
                  <a:pt x="3060" y="127"/>
                </a:cubicBezTo>
                <a:cubicBezTo>
                  <a:pt x="2728" y="150"/>
                  <a:pt x="2491" y="172"/>
                  <a:pt x="2319" y="182"/>
                </a:cubicBezTo>
                <a:cubicBezTo>
                  <a:pt x="2147" y="192"/>
                  <a:pt x="2088" y="185"/>
                  <a:pt x="2027" y="185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1210" name="Picture 36" descr="skul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5463" y="0"/>
            <a:ext cx="2268537" cy="357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2555875" y="4041775"/>
            <a:ext cx="3240088" cy="1524000"/>
            <a:chOff x="1610" y="2546"/>
            <a:chExt cx="2041" cy="960"/>
          </a:xfrm>
        </p:grpSpPr>
        <p:sp>
          <p:nvSpPr>
            <p:cNvPr id="51219" name="Line 38"/>
            <p:cNvSpPr>
              <a:spLocks noChangeShapeType="1"/>
            </p:cNvSpPr>
            <p:nvPr/>
          </p:nvSpPr>
          <p:spPr bwMode="auto">
            <a:xfrm>
              <a:off x="3492" y="3181"/>
              <a:ext cx="159" cy="325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Whipsmart" panose="020B0502030203050204" pitchFamily="34" charset="0"/>
              </a:endParaRPr>
            </a:p>
          </p:txBody>
        </p:sp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1610" y="2546"/>
              <a:ext cx="1905" cy="635"/>
              <a:chOff x="1610" y="2546"/>
              <a:chExt cx="1905" cy="635"/>
            </a:xfrm>
          </p:grpSpPr>
          <p:grpSp>
            <p:nvGrpSpPr>
              <p:cNvPr id="7" name="Group 40"/>
              <p:cNvGrpSpPr>
                <a:grpSpLocks/>
              </p:cNvGrpSpPr>
              <p:nvPr/>
            </p:nvGrpSpPr>
            <p:grpSpPr bwMode="auto">
              <a:xfrm>
                <a:off x="1610" y="2546"/>
                <a:ext cx="1905" cy="635"/>
                <a:chOff x="1610" y="2546"/>
                <a:chExt cx="1905" cy="635"/>
              </a:xfrm>
            </p:grpSpPr>
            <p:sp>
              <p:nvSpPr>
                <p:cNvPr id="51225" name="Line 41"/>
                <p:cNvSpPr>
                  <a:spLocks noChangeShapeType="1"/>
                </p:cNvSpPr>
                <p:nvPr/>
              </p:nvSpPr>
              <p:spPr bwMode="auto">
                <a:xfrm>
                  <a:off x="1610" y="2546"/>
                  <a:ext cx="1814" cy="544"/>
                </a:xfrm>
                <a:prstGeom prst="line">
                  <a:avLst/>
                </a:prstGeom>
                <a:noFill/>
                <a:ln w="50800">
                  <a:solidFill>
                    <a:schemeClr val="hlink"/>
                  </a:solidFill>
                  <a:round/>
                  <a:headEnd/>
                  <a:tailEnd type="stealth" w="lg" len="lg"/>
                </a:ln>
              </p:spPr>
              <p:txBody>
                <a:bodyPr wrap="none" anchor="ctr"/>
                <a:lstStyle/>
                <a:p>
                  <a:endParaRPr lang="en-US">
                    <a:latin typeface="Whipsmart" panose="020B0502030203050204" pitchFamily="34" charset="0"/>
                  </a:endParaRPr>
                </a:p>
              </p:txBody>
            </p:sp>
            <p:sp>
              <p:nvSpPr>
                <p:cNvPr id="51226" name="Oval 42"/>
                <p:cNvSpPr>
                  <a:spLocks noChangeArrowheads="1"/>
                </p:cNvSpPr>
                <p:nvPr/>
              </p:nvSpPr>
              <p:spPr bwMode="auto">
                <a:xfrm>
                  <a:off x="3379" y="3045"/>
                  <a:ext cx="136" cy="136"/>
                </a:xfrm>
                <a:prstGeom prst="ellipse">
                  <a:avLst/>
                </a:prstGeom>
                <a:solidFill>
                  <a:srgbClr val="CC00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Whipsmart" panose="020B0502030203050204" pitchFamily="34" charset="0"/>
                  </a:endParaRPr>
                </a:p>
              </p:txBody>
            </p:sp>
          </p:grpSp>
          <p:grpSp>
            <p:nvGrpSpPr>
              <p:cNvPr id="8" name="Group 43"/>
              <p:cNvGrpSpPr>
                <a:grpSpLocks/>
              </p:cNvGrpSpPr>
              <p:nvPr/>
            </p:nvGrpSpPr>
            <p:grpSpPr bwMode="auto">
              <a:xfrm>
                <a:off x="2653" y="2636"/>
                <a:ext cx="703" cy="409"/>
                <a:chOff x="2653" y="2636"/>
                <a:chExt cx="703" cy="409"/>
              </a:xfrm>
            </p:grpSpPr>
            <p:sp>
              <p:nvSpPr>
                <p:cNvPr id="51223" name="Line 44"/>
                <p:cNvSpPr>
                  <a:spLocks noChangeShapeType="1"/>
                </p:cNvSpPr>
                <p:nvPr/>
              </p:nvSpPr>
              <p:spPr bwMode="auto">
                <a:xfrm>
                  <a:off x="2653" y="2636"/>
                  <a:ext cx="703" cy="40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>
                    <a:latin typeface="Whipsmart" panose="020B0502030203050204" pitchFamily="34" charset="0"/>
                  </a:endParaRPr>
                </a:p>
              </p:txBody>
            </p:sp>
            <p:sp>
              <p:nvSpPr>
                <p:cNvPr id="51224" name="Rectangle 45"/>
                <p:cNvSpPr>
                  <a:spLocks noChangeArrowheads="1"/>
                </p:cNvSpPr>
                <p:nvPr/>
              </p:nvSpPr>
              <p:spPr bwMode="auto">
                <a:xfrm>
                  <a:off x="3152" y="2886"/>
                  <a:ext cx="114" cy="113"/>
                </a:xfrm>
                <a:prstGeom prst="rect">
                  <a:avLst/>
                </a:prstGeom>
                <a:solidFill>
                  <a:srgbClr val="CC006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Whipsmart" panose="020B0502030203050204" pitchFamily="34" charset="0"/>
                  </a:endParaRPr>
                </a:p>
              </p:txBody>
            </p:sp>
          </p:grpSp>
        </p:grp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5327650" y="4797425"/>
            <a:ext cx="2089150" cy="2060575"/>
            <a:chOff x="3356" y="3022"/>
            <a:chExt cx="1316" cy="1298"/>
          </a:xfrm>
        </p:grpSpPr>
        <p:sp>
          <p:nvSpPr>
            <p:cNvPr id="51213" name="Oval 47"/>
            <p:cNvSpPr>
              <a:spLocks noChangeArrowheads="1"/>
            </p:cNvSpPr>
            <p:nvPr/>
          </p:nvSpPr>
          <p:spPr bwMode="auto">
            <a:xfrm>
              <a:off x="4513" y="4133"/>
              <a:ext cx="159" cy="1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4" name="Line 48"/>
            <p:cNvSpPr>
              <a:spLocks noChangeShapeType="1"/>
            </p:cNvSpPr>
            <p:nvPr/>
          </p:nvSpPr>
          <p:spPr bwMode="auto">
            <a:xfrm>
              <a:off x="3515" y="3158"/>
              <a:ext cx="1089" cy="1043"/>
            </a:xfrm>
            <a:prstGeom prst="line">
              <a:avLst/>
            </a:prstGeom>
            <a:noFill/>
            <a:ln w="50800">
              <a:solidFill>
                <a:schemeClr val="hlink"/>
              </a:solidFill>
              <a:round/>
              <a:headEnd/>
              <a:tailEnd type="stealth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5" name="Freeform 49"/>
            <p:cNvSpPr>
              <a:spLocks/>
            </p:cNvSpPr>
            <p:nvPr/>
          </p:nvSpPr>
          <p:spPr bwMode="auto">
            <a:xfrm>
              <a:off x="3356" y="3022"/>
              <a:ext cx="1286" cy="771"/>
            </a:xfrm>
            <a:custGeom>
              <a:avLst/>
              <a:gdLst>
                <a:gd name="T0" fmla="*/ 1286 w 1286"/>
                <a:gd name="T1" fmla="*/ 0 h 771"/>
                <a:gd name="T2" fmla="*/ 1286 w 1286"/>
                <a:gd name="T3" fmla="*/ 771 h 771"/>
                <a:gd name="T4" fmla="*/ 0 w 1286"/>
                <a:gd name="T5" fmla="*/ 764 h 771"/>
                <a:gd name="T6" fmla="*/ 0 60000 65536"/>
                <a:gd name="T7" fmla="*/ 0 60000 65536"/>
                <a:gd name="T8" fmla="*/ 0 60000 65536"/>
                <a:gd name="T9" fmla="*/ 0 w 1286"/>
                <a:gd name="T10" fmla="*/ 0 h 771"/>
                <a:gd name="T11" fmla="*/ 1286 w 1286"/>
                <a:gd name="T12" fmla="*/ 771 h 77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86" h="771">
                  <a:moveTo>
                    <a:pt x="1286" y="0"/>
                  </a:moveTo>
                  <a:lnTo>
                    <a:pt x="1286" y="771"/>
                  </a:lnTo>
                  <a:lnTo>
                    <a:pt x="0" y="764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6" name="Oval 50"/>
            <p:cNvSpPr>
              <a:spLocks noChangeArrowheads="1"/>
            </p:cNvSpPr>
            <p:nvPr/>
          </p:nvSpPr>
          <p:spPr bwMode="auto">
            <a:xfrm>
              <a:off x="3969" y="3022"/>
              <a:ext cx="159" cy="159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17" name="Line 51"/>
            <p:cNvSpPr>
              <a:spLocks noChangeShapeType="1"/>
            </p:cNvSpPr>
            <p:nvPr/>
          </p:nvSpPr>
          <p:spPr bwMode="auto">
            <a:xfrm>
              <a:off x="4059" y="3113"/>
              <a:ext cx="522" cy="1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218" name="Rectangle 52"/>
            <p:cNvSpPr>
              <a:spLocks noChangeArrowheads="1"/>
            </p:cNvSpPr>
            <p:nvPr/>
          </p:nvSpPr>
          <p:spPr bwMode="auto">
            <a:xfrm>
              <a:off x="4332" y="3725"/>
              <a:ext cx="136" cy="136"/>
            </a:xfrm>
            <a:prstGeom prst="rect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702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Freeform 2"/>
          <p:cNvSpPr>
            <a:spLocks/>
          </p:cNvSpPr>
          <p:nvPr/>
        </p:nvSpPr>
        <p:spPr bwMode="auto">
          <a:xfrm>
            <a:off x="3924300" y="2697163"/>
            <a:ext cx="2376488" cy="3024187"/>
          </a:xfrm>
          <a:custGeom>
            <a:avLst/>
            <a:gdLst>
              <a:gd name="T0" fmla="*/ 1511 w 1769"/>
              <a:gd name="T1" fmla="*/ 574 h 2291"/>
              <a:gd name="T2" fmla="*/ 1665 w 1769"/>
              <a:gd name="T3" fmla="*/ 699 h 2291"/>
              <a:gd name="T4" fmla="*/ 1758 w 1769"/>
              <a:gd name="T5" fmla="*/ 949 h 2291"/>
              <a:gd name="T6" fmla="*/ 1728 w 1769"/>
              <a:gd name="T7" fmla="*/ 1072 h 2291"/>
              <a:gd name="T8" fmla="*/ 1543 w 1769"/>
              <a:gd name="T9" fmla="*/ 1197 h 2291"/>
              <a:gd name="T10" fmla="*/ 1450 w 1769"/>
              <a:gd name="T11" fmla="*/ 1165 h 2291"/>
              <a:gd name="T12" fmla="*/ 1480 w 1769"/>
              <a:gd name="T13" fmla="*/ 1259 h 2291"/>
              <a:gd name="T14" fmla="*/ 1480 w 1769"/>
              <a:gd name="T15" fmla="*/ 1445 h 2291"/>
              <a:gd name="T16" fmla="*/ 1357 w 1769"/>
              <a:gd name="T17" fmla="*/ 1633 h 2291"/>
              <a:gd name="T18" fmla="*/ 1202 w 1769"/>
              <a:gd name="T19" fmla="*/ 1756 h 2291"/>
              <a:gd name="T20" fmla="*/ 1202 w 1769"/>
              <a:gd name="T21" fmla="*/ 1881 h 2291"/>
              <a:gd name="T22" fmla="*/ 1357 w 1769"/>
              <a:gd name="T23" fmla="*/ 1943 h 2291"/>
              <a:gd name="T24" fmla="*/ 1357 w 1769"/>
              <a:gd name="T25" fmla="*/ 2068 h 2291"/>
              <a:gd name="T26" fmla="*/ 1140 w 1769"/>
              <a:gd name="T27" fmla="*/ 2099 h 2291"/>
              <a:gd name="T28" fmla="*/ 1140 w 1769"/>
              <a:gd name="T29" fmla="*/ 2192 h 2291"/>
              <a:gd name="T30" fmla="*/ 707 w 1769"/>
              <a:gd name="T31" fmla="*/ 2286 h 2291"/>
              <a:gd name="T32" fmla="*/ 491 w 1769"/>
              <a:gd name="T33" fmla="*/ 2222 h 2291"/>
              <a:gd name="T34" fmla="*/ 181 w 1769"/>
              <a:gd name="T35" fmla="*/ 2222 h 2291"/>
              <a:gd name="T36" fmla="*/ 26 w 1769"/>
              <a:gd name="T37" fmla="*/ 2068 h 2291"/>
              <a:gd name="T38" fmla="*/ 26 w 1769"/>
              <a:gd name="T39" fmla="*/ 1913 h 2291"/>
              <a:gd name="T40" fmla="*/ 89 w 1769"/>
              <a:gd name="T41" fmla="*/ 1850 h 2291"/>
              <a:gd name="T42" fmla="*/ 89 w 1769"/>
              <a:gd name="T43" fmla="*/ 1663 h 2291"/>
              <a:gd name="T44" fmla="*/ 57 w 1769"/>
              <a:gd name="T45" fmla="*/ 1508 h 2291"/>
              <a:gd name="T46" fmla="*/ 150 w 1769"/>
              <a:gd name="T47" fmla="*/ 1322 h 2291"/>
              <a:gd name="T48" fmla="*/ 336 w 1769"/>
              <a:gd name="T49" fmla="*/ 1072 h 2291"/>
              <a:gd name="T50" fmla="*/ 645 w 1769"/>
              <a:gd name="T51" fmla="*/ 979 h 2291"/>
              <a:gd name="T52" fmla="*/ 762 w 1769"/>
              <a:gd name="T53" fmla="*/ 959 h 2291"/>
              <a:gd name="T54" fmla="*/ 835 w 1769"/>
              <a:gd name="T55" fmla="*/ 840 h 2291"/>
              <a:gd name="T56" fmla="*/ 985 w 1769"/>
              <a:gd name="T57" fmla="*/ 824 h 2291"/>
              <a:gd name="T58" fmla="*/ 985 w 1769"/>
              <a:gd name="T59" fmla="*/ 731 h 2291"/>
              <a:gd name="T60" fmla="*/ 955 w 1769"/>
              <a:gd name="T61" fmla="*/ 638 h 2291"/>
              <a:gd name="T62" fmla="*/ 677 w 1769"/>
              <a:gd name="T63" fmla="*/ 513 h 2291"/>
              <a:gd name="T64" fmla="*/ 397 w 1769"/>
              <a:gd name="T65" fmla="*/ 358 h 2291"/>
              <a:gd name="T66" fmla="*/ 428 w 1769"/>
              <a:gd name="T67" fmla="*/ 202 h 2291"/>
              <a:gd name="T68" fmla="*/ 521 w 1769"/>
              <a:gd name="T69" fmla="*/ 171 h 2291"/>
              <a:gd name="T70" fmla="*/ 614 w 1769"/>
              <a:gd name="T71" fmla="*/ 202 h 2291"/>
              <a:gd name="T72" fmla="*/ 707 w 1769"/>
              <a:gd name="T73" fmla="*/ 265 h 2291"/>
              <a:gd name="T74" fmla="*/ 645 w 1769"/>
              <a:gd name="T75" fmla="*/ 202 h 2291"/>
              <a:gd name="T76" fmla="*/ 521 w 1769"/>
              <a:gd name="T77" fmla="*/ 108 h 2291"/>
              <a:gd name="T78" fmla="*/ 584 w 1769"/>
              <a:gd name="T79" fmla="*/ 15 h 2291"/>
              <a:gd name="T80" fmla="*/ 707 w 1769"/>
              <a:gd name="T81" fmla="*/ 15 h 2291"/>
              <a:gd name="T82" fmla="*/ 862 w 1769"/>
              <a:gd name="T83" fmla="*/ 108 h 2291"/>
              <a:gd name="T84" fmla="*/ 1047 w 1769"/>
              <a:gd name="T85" fmla="*/ 326 h 2291"/>
              <a:gd name="T86" fmla="*/ 1202 w 1769"/>
              <a:gd name="T87" fmla="*/ 481 h 2291"/>
              <a:gd name="T88" fmla="*/ 1264 w 1769"/>
              <a:gd name="T89" fmla="*/ 544 h 2291"/>
              <a:gd name="T90" fmla="*/ 1357 w 1769"/>
              <a:gd name="T91" fmla="*/ 544 h 2291"/>
              <a:gd name="T92" fmla="*/ 1511 w 1769"/>
              <a:gd name="T93" fmla="*/ 574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1066800" y="152400"/>
            <a:ext cx="7826375" cy="120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Kausztika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sp>
        <p:nvSpPr>
          <p:cNvPr id="174084" name="Line 4"/>
          <p:cNvSpPr>
            <a:spLocks noChangeShapeType="1"/>
          </p:cNvSpPr>
          <p:nvPr/>
        </p:nvSpPr>
        <p:spPr bwMode="auto">
          <a:xfrm flipV="1">
            <a:off x="1908175" y="4318000"/>
            <a:ext cx="2305050" cy="684213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2" name="Oval 5"/>
          <p:cNvSpPr>
            <a:spLocks noChangeArrowheads="1"/>
          </p:cNvSpPr>
          <p:nvPr/>
        </p:nvSpPr>
        <p:spPr bwMode="auto">
          <a:xfrm>
            <a:off x="5005388" y="4389438"/>
            <a:ext cx="215900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Whipsmart" panose="020B0502030203050204" pitchFamily="34" charset="0"/>
            </a:endParaRPr>
          </a:p>
        </p:txBody>
      </p:sp>
      <p:sp>
        <p:nvSpPr>
          <p:cNvPr id="174086" name="Line 6"/>
          <p:cNvSpPr>
            <a:spLocks noChangeShapeType="1"/>
          </p:cNvSpPr>
          <p:nvPr/>
        </p:nvSpPr>
        <p:spPr bwMode="auto">
          <a:xfrm>
            <a:off x="4176713" y="4318000"/>
            <a:ext cx="1404937" cy="576263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079750" y="1868488"/>
            <a:ext cx="3687763" cy="4033837"/>
            <a:chOff x="1940" y="1207"/>
            <a:chExt cx="2323" cy="2541"/>
          </a:xfrm>
        </p:grpSpPr>
        <p:sp>
          <p:nvSpPr>
            <p:cNvPr id="4125" name="Rectangle 8"/>
            <p:cNvSpPr>
              <a:spLocks noChangeArrowheads="1"/>
            </p:cNvSpPr>
            <p:nvPr/>
          </p:nvSpPr>
          <p:spPr bwMode="auto">
            <a:xfrm>
              <a:off x="2200" y="1797"/>
              <a:ext cx="2063" cy="19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6" name="Text Box 9"/>
            <p:cNvSpPr txBox="1">
              <a:spLocks noChangeArrowheads="1"/>
            </p:cNvSpPr>
            <p:nvPr/>
          </p:nvSpPr>
          <p:spPr bwMode="auto">
            <a:xfrm>
              <a:off x="1940" y="1344"/>
              <a:ext cx="104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hu-HU" sz="2000">
                  <a:latin typeface="Tahoma" pitchFamily="34" charset="0"/>
                </a:rPr>
                <a:t>távolság</a:t>
              </a:r>
              <a:endParaRPr lang="en-US" sz="2000">
                <a:latin typeface="Tahoma" pitchFamily="34" charset="0"/>
              </a:endParaRPr>
            </a:p>
            <a:p>
              <a:pPr algn="ctr"/>
              <a:r>
                <a:rPr lang="en-US" sz="2000" b="1" u="sng">
                  <a:latin typeface="Tahoma" pitchFamily="34" charset="0"/>
                </a:rPr>
                <a:t>text</a:t>
              </a:r>
              <a:r>
                <a:rPr lang="hu-HU" sz="2000" b="1" u="sng">
                  <a:latin typeface="Tahoma" pitchFamily="34" charset="0"/>
                </a:rPr>
                <a:t>úra</a:t>
              </a:r>
              <a:r>
                <a:rPr lang="en-US" sz="2000" b="1" u="sng">
                  <a:latin typeface="Tahoma" pitchFamily="34" charset="0"/>
                </a:rPr>
                <a:t> u, v</a:t>
              </a:r>
            </a:p>
          </p:txBody>
        </p:sp>
        <p:sp>
          <p:nvSpPr>
            <p:cNvPr id="4127" name="Line 10"/>
            <p:cNvSpPr>
              <a:spLocks noChangeShapeType="1"/>
            </p:cNvSpPr>
            <p:nvPr/>
          </p:nvSpPr>
          <p:spPr bwMode="auto">
            <a:xfrm flipV="1">
              <a:off x="3216" y="1253"/>
              <a:ext cx="753" cy="16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Line 11"/>
            <p:cNvSpPr>
              <a:spLocks noChangeShapeType="1"/>
            </p:cNvSpPr>
            <p:nvPr/>
          </p:nvSpPr>
          <p:spPr bwMode="auto">
            <a:xfrm flipV="1">
              <a:off x="3216" y="1207"/>
              <a:ext cx="1025" cy="16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Line 12"/>
            <p:cNvSpPr>
              <a:spLocks noChangeShapeType="1"/>
            </p:cNvSpPr>
            <p:nvPr/>
          </p:nvSpPr>
          <p:spPr bwMode="auto">
            <a:xfrm flipV="1">
              <a:off x="3216" y="1344"/>
              <a:ext cx="481" cy="15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Line 13"/>
            <p:cNvSpPr>
              <a:spLocks noChangeShapeType="1"/>
            </p:cNvSpPr>
            <p:nvPr/>
          </p:nvSpPr>
          <p:spPr bwMode="auto">
            <a:xfrm flipH="1">
              <a:off x="3643" y="1344"/>
              <a:ext cx="54" cy="181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Line 14"/>
            <p:cNvSpPr>
              <a:spLocks noChangeShapeType="1"/>
            </p:cNvSpPr>
            <p:nvPr/>
          </p:nvSpPr>
          <p:spPr bwMode="auto">
            <a:xfrm flipH="1">
              <a:off x="3833" y="1253"/>
              <a:ext cx="136" cy="272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Line 15"/>
            <p:cNvSpPr>
              <a:spLocks noChangeShapeType="1"/>
            </p:cNvSpPr>
            <p:nvPr/>
          </p:nvSpPr>
          <p:spPr bwMode="auto">
            <a:xfrm flipH="1">
              <a:off x="4041" y="1207"/>
              <a:ext cx="200" cy="31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Oval 16"/>
            <p:cNvSpPr>
              <a:spLocks noChangeArrowheads="1"/>
            </p:cNvSpPr>
            <p:nvPr/>
          </p:nvSpPr>
          <p:spPr bwMode="auto">
            <a:xfrm>
              <a:off x="3153" y="2795"/>
              <a:ext cx="136" cy="13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4098" name="Object 17"/>
          <p:cNvGraphicFramePr>
            <a:graphicFrameLocks noChangeAspect="1"/>
          </p:cNvGraphicFramePr>
          <p:nvPr/>
        </p:nvGraphicFramePr>
        <p:xfrm>
          <a:off x="1223963" y="4821238"/>
          <a:ext cx="66040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Klip" r:id="rId2" imgW="2478240" imgH="4461120" progId="">
                  <p:embed/>
                </p:oleObj>
              </mc:Choice>
              <mc:Fallback>
                <p:oleObj name="Klip" r:id="rId2" imgW="2478240" imgH="446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963" y="4821238"/>
                        <a:ext cx="660400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8"/>
          <p:cNvGrpSpPr>
            <a:grpSpLocks/>
          </p:cNvGrpSpPr>
          <p:nvPr/>
        </p:nvGrpSpPr>
        <p:grpSpPr bwMode="auto">
          <a:xfrm rot="-886939">
            <a:off x="2197100" y="3776663"/>
            <a:ext cx="142875" cy="2205037"/>
            <a:chOff x="1813" y="1888"/>
            <a:chExt cx="91" cy="1865"/>
          </a:xfrm>
        </p:grpSpPr>
        <p:sp>
          <p:nvSpPr>
            <p:cNvPr id="4118" name="Line 19"/>
            <p:cNvSpPr>
              <a:spLocks noChangeShapeType="1"/>
            </p:cNvSpPr>
            <p:nvPr/>
          </p:nvSpPr>
          <p:spPr bwMode="auto">
            <a:xfrm flipV="1">
              <a:off x="1813" y="2160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Line 20"/>
            <p:cNvSpPr>
              <a:spLocks noChangeShapeType="1"/>
            </p:cNvSpPr>
            <p:nvPr/>
          </p:nvSpPr>
          <p:spPr bwMode="auto">
            <a:xfrm>
              <a:off x="1859" y="1888"/>
              <a:ext cx="0" cy="18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Line 21"/>
            <p:cNvSpPr>
              <a:spLocks noChangeShapeType="1"/>
            </p:cNvSpPr>
            <p:nvPr/>
          </p:nvSpPr>
          <p:spPr bwMode="auto">
            <a:xfrm flipV="1">
              <a:off x="1813" y="2432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Line 22"/>
            <p:cNvSpPr>
              <a:spLocks noChangeShapeType="1"/>
            </p:cNvSpPr>
            <p:nvPr/>
          </p:nvSpPr>
          <p:spPr bwMode="auto">
            <a:xfrm flipV="1">
              <a:off x="1813" y="2704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Line 23"/>
            <p:cNvSpPr>
              <a:spLocks noChangeShapeType="1"/>
            </p:cNvSpPr>
            <p:nvPr/>
          </p:nvSpPr>
          <p:spPr bwMode="auto">
            <a:xfrm flipV="1">
              <a:off x="1813" y="2976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Line 24"/>
            <p:cNvSpPr>
              <a:spLocks noChangeShapeType="1"/>
            </p:cNvSpPr>
            <p:nvPr/>
          </p:nvSpPr>
          <p:spPr bwMode="auto">
            <a:xfrm flipV="1">
              <a:off x="1813" y="3249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Line 25"/>
            <p:cNvSpPr>
              <a:spLocks noChangeShapeType="1"/>
            </p:cNvSpPr>
            <p:nvPr/>
          </p:nvSpPr>
          <p:spPr bwMode="auto">
            <a:xfrm flipV="1">
              <a:off x="1813" y="3521"/>
              <a:ext cx="91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1116013" y="2876550"/>
            <a:ext cx="7131050" cy="1952625"/>
            <a:chOff x="1020" y="1842"/>
            <a:chExt cx="4492" cy="1230"/>
          </a:xfrm>
        </p:grpSpPr>
        <p:sp>
          <p:nvSpPr>
            <p:cNvPr id="4116" name="AutoShape 27"/>
            <p:cNvSpPr>
              <a:spLocks noChangeArrowheads="1"/>
            </p:cNvSpPr>
            <p:nvPr/>
          </p:nvSpPr>
          <p:spPr bwMode="auto">
            <a:xfrm rot="264174" flipH="1">
              <a:off x="1316" y="2256"/>
              <a:ext cx="4196" cy="816"/>
            </a:xfrm>
            <a:prstGeom prst="curvedDownArrow">
              <a:avLst>
                <a:gd name="adj1" fmla="val 42923"/>
                <a:gd name="adj2" fmla="val 145766"/>
                <a:gd name="adj3" fmla="val 33333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Text Box 28"/>
            <p:cNvSpPr txBox="1">
              <a:spLocks noChangeArrowheads="1"/>
            </p:cNvSpPr>
            <p:nvPr/>
          </p:nvSpPr>
          <p:spPr bwMode="auto">
            <a:xfrm>
              <a:off x="1020" y="1842"/>
              <a:ext cx="1139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hu-HU" sz="2400">
                  <a:latin typeface="Tahoma" pitchFamily="34" charset="0"/>
                </a:rPr>
                <a:t>textúra uv, </a:t>
              </a:r>
            </a:p>
            <a:p>
              <a:r>
                <a:rPr lang="hu-HU" sz="2400">
                  <a:latin typeface="Tahoma" pitchFamily="34" charset="0"/>
                </a:rPr>
                <a:t>teljesítmény</a:t>
              </a:r>
              <a:endParaRPr lang="en-US" sz="2400">
                <a:latin typeface="Tahoma" pitchFamily="34" charset="0"/>
              </a:endParaRPr>
            </a:p>
          </p:txBody>
        </p:sp>
      </p:grpSp>
      <p:sp>
        <p:nvSpPr>
          <p:cNvPr id="4107" name="Freeform 29"/>
          <p:cNvSpPr>
            <a:spLocks/>
          </p:cNvSpPr>
          <p:nvPr/>
        </p:nvSpPr>
        <p:spPr bwMode="auto">
          <a:xfrm>
            <a:off x="468313" y="1689100"/>
            <a:ext cx="8123237" cy="5016500"/>
          </a:xfrm>
          <a:custGeom>
            <a:avLst/>
            <a:gdLst>
              <a:gd name="T0" fmla="*/ 1912 w 5117"/>
              <a:gd name="T1" fmla="*/ 204 h 3228"/>
              <a:gd name="T2" fmla="*/ 1595 w 5117"/>
              <a:gd name="T3" fmla="*/ 476 h 3228"/>
              <a:gd name="T4" fmla="*/ 687 w 5117"/>
              <a:gd name="T5" fmla="*/ 159 h 3228"/>
              <a:gd name="T6" fmla="*/ 98 w 5117"/>
              <a:gd name="T7" fmla="*/ 340 h 3228"/>
              <a:gd name="T8" fmla="*/ 98 w 5117"/>
              <a:gd name="T9" fmla="*/ 1157 h 3228"/>
              <a:gd name="T10" fmla="*/ 551 w 5117"/>
              <a:gd name="T11" fmla="*/ 1338 h 3228"/>
              <a:gd name="T12" fmla="*/ 506 w 5117"/>
              <a:gd name="T13" fmla="*/ 1746 h 3228"/>
              <a:gd name="T14" fmla="*/ 188 w 5117"/>
              <a:gd name="T15" fmla="*/ 2155 h 3228"/>
              <a:gd name="T16" fmla="*/ 279 w 5117"/>
              <a:gd name="T17" fmla="*/ 3062 h 3228"/>
              <a:gd name="T18" fmla="*/ 1186 w 5117"/>
              <a:gd name="T19" fmla="*/ 3062 h 3228"/>
              <a:gd name="T20" fmla="*/ 1413 w 5117"/>
              <a:gd name="T21" fmla="*/ 2744 h 3228"/>
              <a:gd name="T22" fmla="*/ 1867 w 5117"/>
              <a:gd name="T23" fmla="*/ 3107 h 3228"/>
              <a:gd name="T24" fmla="*/ 2411 w 5117"/>
              <a:gd name="T25" fmla="*/ 3153 h 3228"/>
              <a:gd name="T26" fmla="*/ 3046 w 5117"/>
              <a:gd name="T27" fmla="*/ 3062 h 3228"/>
              <a:gd name="T28" fmla="*/ 3454 w 5117"/>
              <a:gd name="T29" fmla="*/ 3153 h 3228"/>
              <a:gd name="T30" fmla="*/ 4135 w 5117"/>
              <a:gd name="T31" fmla="*/ 3198 h 3228"/>
              <a:gd name="T32" fmla="*/ 4860 w 5117"/>
              <a:gd name="T33" fmla="*/ 2971 h 3228"/>
              <a:gd name="T34" fmla="*/ 5087 w 5117"/>
              <a:gd name="T35" fmla="*/ 2563 h 3228"/>
              <a:gd name="T36" fmla="*/ 4679 w 5117"/>
              <a:gd name="T37" fmla="*/ 2245 h 3228"/>
              <a:gd name="T38" fmla="*/ 4906 w 5117"/>
              <a:gd name="T39" fmla="*/ 1701 h 3228"/>
              <a:gd name="T40" fmla="*/ 4951 w 5117"/>
              <a:gd name="T41" fmla="*/ 1111 h 3228"/>
              <a:gd name="T42" fmla="*/ 4634 w 5117"/>
              <a:gd name="T43" fmla="*/ 975 h 3228"/>
              <a:gd name="T44" fmla="*/ 4997 w 5117"/>
              <a:gd name="T45" fmla="*/ 386 h 3228"/>
              <a:gd name="T46" fmla="*/ 4180 w 5117"/>
              <a:gd name="T47" fmla="*/ 68 h 3228"/>
              <a:gd name="T48" fmla="*/ 2910 w 5117"/>
              <a:gd name="T49" fmla="*/ 340 h 3228"/>
              <a:gd name="T50" fmla="*/ 2139 w 5117"/>
              <a:gd name="T51" fmla="*/ 23 h 3228"/>
              <a:gd name="T52" fmla="*/ 1912 w 5117"/>
              <a:gd name="T53" fmla="*/ 204 h 32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117"/>
              <a:gd name="T82" fmla="*/ 0 h 3228"/>
              <a:gd name="T83" fmla="*/ 5117 w 5117"/>
              <a:gd name="T84" fmla="*/ 3228 h 322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117" h="3228">
                <a:moveTo>
                  <a:pt x="1912" y="204"/>
                </a:moveTo>
                <a:cubicBezTo>
                  <a:pt x="1821" y="280"/>
                  <a:pt x="1799" y="484"/>
                  <a:pt x="1595" y="476"/>
                </a:cubicBezTo>
                <a:cubicBezTo>
                  <a:pt x="1391" y="468"/>
                  <a:pt x="936" y="182"/>
                  <a:pt x="687" y="159"/>
                </a:cubicBezTo>
                <a:cubicBezTo>
                  <a:pt x="438" y="136"/>
                  <a:pt x="196" y="174"/>
                  <a:pt x="98" y="340"/>
                </a:cubicBezTo>
                <a:cubicBezTo>
                  <a:pt x="0" y="506"/>
                  <a:pt x="23" y="991"/>
                  <a:pt x="98" y="1157"/>
                </a:cubicBezTo>
                <a:cubicBezTo>
                  <a:pt x="173" y="1323"/>
                  <a:pt x="483" y="1240"/>
                  <a:pt x="551" y="1338"/>
                </a:cubicBezTo>
                <a:cubicBezTo>
                  <a:pt x="619" y="1436"/>
                  <a:pt x="566" y="1610"/>
                  <a:pt x="506" y="1746"/>
                </a:cubicBezTo>
                <a:cubicBezTo>
                  <a:pt x="446" y="1882"/>
                  <a:pt x="226" y="1936"/>
                  <a:pt x="188" y="2155"/>
                </a:cubicBezTo>
                <a:cubicBezTo>
                  <a:pt x="150" y="2374"/>
                  <a:pt x="113" y="2911"/>
                  <a:pt x="279" y="3062"/>
                </a:cubicBezTo>
                <a:cubicBezTo>
                  <a:pt x="445" y="3213"/>
                  <a:pt x="997" y="3115"/>
                  <a:pt x="1186" y="3062"/>
                </a:cubicBezTo>
                <a:cubicBezTo>
                  <a:pt x="1375" y="3009"/>
                  <a:pt x="1300" y="2737"/>
                  <a:pt x="1413" y="2744"/>
                </a:cubicBezTo>
                <a:cubicBezTo>
                  <a:pt x="1526" y="2751"/>
                  <a:pt x="1701" y="3039"/>
                  <a:pt x="1867" y="3107"/>
                </a:cubicBezTo>
                <a:cubicBezTo>
                  <a:pt x="2033" y="3175"/>
                  <a:pt x="2215" y="3160"/>
                  <a:pt x="2411" y="3153"/>
                </a:cubicBezTo>
                <a:cubicBezTo>
                  <a:pt x="2607" y="3146"/>
                  <a:pt x="2872" y="3062"/>
                  <a:pt x="3046" y="3062"/>
                </a:cubicBezTo>
                <a:cubicBezTo>
                  <a:pt x="3220" y="3062"/>
                  <a:pt x="3273" y="3130"/>
                  <a:pt x="3454" y="3153"/>
                </a:cubicBezTo>
                <a:cubicBezTo>
                  <a:pt x="3635" y="3176"/>
                  <a:pt x="3901" y="3228"/>
                  <a:pt x="4135" y="3198"/>
                </a:cubicBezTo>
                <a:cubicBezTo>
                  <a:pt x="4369" y="3168"/>
                  <a:pt x="4701" y="3077"/>
                  <a:pt x="4860" y="2971"/>
                </a:cubicBezTo>
                <a:cubicBezTo>
                  <a:pt x="5019" y="2865"/>
                  <a:pt x="5117" y="2684"/>
                  <a:pt x="5087" y="2563"/>
                </a:cubicBezTo>
                <a:cubicBezTo>
                  <a:pt x="5057" y="2442"/>
                  <a:pt x="4709" y="2388"/>
                  <a:pt x="4679" y="2245"/>
                </a:cubicBezTo>
                <a:cubicBezTo>
                  <a:pt x="4649" y="2102"/>
                  <a:pt x="4861" y="1890"/>
                  <a:pt x="4906" y="1701"/>
                </a:cubicBezTo>
                <a:cubicBezTo>
                  <a:pt x="4951" y="1512"/>
                  <a:pt x="4996" y="1232"/>
                  <a:pt x="4951" y="1111"/>
                </a:cubicBezTo>
                <a:cubicBezTo>
                  <a:pt x="4906" y="990"/>
                  <a:pt x="4626" y="1096"/>
                  <a:pt x="4634" y="975"/>
                </a:cubicBezTo>
                <a:cubicBezTo>
                  <a:pt x="4642" y="854"/>
                  <a:pt x="5073" y="537"/>
                  <a:pt x="4997" y="386"/>
                </a:cubicBezTo>
                <a:cubicBezTo>
                  <a:pt x="4921" y="235"/>
                  <a:pt x="4528" y="76"/>
                  <a:pt x="4180" y="68"/>
                </a:cubicBezTo>
                <a:cubicBezTo>
                  <a:pt x="3832" y="60"/>
                  <a:pt x="3250" y="347"/>
                  <a:pt x="2910" y="340"/>
                </a:cubicBezTo>
                <a:cubicBezTo>
                  <a:pt x="2570" y="333"/>
                  <a:pt x="2305" y="46"/>
                  <a:pt x="2139" y="23"/>
                </a:cubicBezTo>
                <a:cubicBezTo>
                  <a:pt x="1973" y="0"/>
                  <a:pt x="2003" y="128"/>
                  <a:pt x="1912" y="204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108" name="Picture 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7050" y="0"/>
            <a:ext cx="2266950" cy="35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5076825" y="4460875"/>
            <a:ext cx="2916238" cy="863600"/>
            <a:chOff x="3198" y="2840"/>
            <a:chExt cx="1837" cy="544"/>
          </a:xfrm>
        </p:grpSpPr>
        <p:grpSp>
          <p:nvGrpSpPr>
            <p:cNvPr id="6" name="Group 32"/>
            <p:cNvGrpSpPr>
              <a:grpSpLocks/>
            </p:cNvGrpSpPr>
            <p:nvPr/>
          </p:nvGrpSpPr>
          <p:grpSpPr bwMode="auto">
            <a:xfrm>
              <a:off x="3198" y="2840"/>
              <a:ext cx="1837" cy="544"/>
              <a:chOff x="3515" y="2840"/>
              <a:chExt cx="1837" cy="544"/>
            </a:xfrm>
          </p:grpSpPr>
          <p:sp>
            <p:nvSpPr>
              <p:cNvPr id="4112" name="Line 33"/>
              <p:cNvSpPr>
                <a:spLocks noChangeShapeType="1"/>
              </p:cNvSpPr>
              <p:nvPr/>
            </p:nvSpPr>
            <p:spPr bwMode="auto">
              <a:xfrm flipH="1" flipV="1">
                <a:off x="3515" y="2840"/>
                <a:ext cx="1746" cy="45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" name="Group 34"/>
              <p:cNvGrpSpPr>
                <a:grpSpLocks/>
              </p:cNvGrpSpPr>
              <p:nvPr/>
            </p:nvGrpSpPr>
            <p:grpSpPr bwMode="auto">
              <a:xfrm>
                <a:off x="3855" y="3135"/>
                <a:ext cx="1497" cy="249"/>
                <a:chOff x="3855" y="3135"/>
                <a:chExt cx="1497" cy="249"/>
              </a:xfrm>
            </p:grpSpPr>
            <p:sp>
              <p:nvSpPr>
                <p:cNvPr id="4114" name="Line 35"/>
                <p:cNvSpPr>
                  <a:spLocks noChangeShapeType="1"/>
                </p:cNvSpPr>
                <p:nvPr/>
              </p:nvSpPr>
              <p:spPr bwMode="auto">
                <a:xfrm>
                  <a:off x="3855" y="3135"/>
                  <a:ext cx="1361" cy="182"/>
                </a:xfrm>
                <a:prstGeom prst="line">
                  <a:avLst/>
                </a:prstGeom>
                <a:noFill/>
                <a:ln w="50800">
                  <a:solidFill>
                    <a:schemeClr val="hlink"/>
                  </a:solidFill>
                  <a:round/>
                  <a:headEnd/>
                  <a:tailEnd type="triangle" w="med" len="med"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5" name="Oval 36"/>
                <p:cNvSpPr>
                  <a:spLocks noChangeArrowheads="1"/>
                </p:cNvSpPr>
                <p:nvPr/>
              </p:nvSpPr>
              <p:spPr bwMode="auto">
                <a:xfrm>
                  <a:off x="5216" y="3249"/>
                  <a:ext cx="136" cy="135"/>
                </a:xfrm>
                <a:prstGeom prst="ellipse">
                  <a:avLst/>
                </a:prstGeom>
                <a:solidFill>
                  <a:srgbClr val="CC00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111" name="Rectangle 37"/>
            <p:cNvSpPr>
              <a:spLocks noChangeArrowheads="1"/>
            </p:cNvSpPr>
            <p:nvPr/>
          </p:nvSpPr>
          <p:spPr bwMode="auto">
            <a:xfrm>
              <a:off x="4218" y="3067"/>
              <a:ext cx="114" cy="114"/>
            </a:xfrm>
            <a:prstGeom prst="rect">
              <a:avLst/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hu-HU">
                <a:solidFill>
                  <a:srgbClr val="CC0066"/>
                </a:solidFill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89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174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4" grpId="0" animBg="1"/>
      <p:bldP spid="17408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511300" y="4941888"/>
            <a:ext cx="13573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800">
                <a:latin typeface="Whipsmart" panose="020B0502030203050204" pitchFamily="34" charset="0"/>
              </a:rPr>
              <a:t>32 x 32</a:t>
            </a:r>
            <a:endParaRPr lang="en-US" sz="2800">
              <a:latin typeface="Whipsmart" panose="020B0502030203050204" pitchFamily="34" charset="0"/>
            </a:endParaRP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0" y="0"/>
            <a:ext cx="7826375" cy="1431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hu-HU" sz="4400" dirty="0">
                <a:latin typeface="Whipsmart" panose="020B0502030203050204" pitchFamily="34" charset="0"/>
                <a:ea typeface="+mj-ea"/>
                <a:cs typeface="+mj-cs"/>
              </a:rPr>
              <a:t>Textúra moduláció</a:t>
            </a:r>
            <a:endParaRPr lang="en-US" sz="4400" dirty="0">
              <a:latin typeface="Whipsmart" panose="020B0502030203050204" pitchFamily="34" charset="0"/>
              <a:ea typeface="+mj-ea"/>
              <a:cs typeface="+mj-cs"/>
            </a:endParaRPr>
          </a:p>
        </p:txBody>
      </p:sp>
      <p:pic>
        <p:nvPicPr>
          <p:cNvPr id="52228" name="Picture 4" descr="pic-columnMap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9338" y="1412875"/>
            <a:ext cx="17240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900113" y="2322513"/>
            <a:ext cx="195232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Textúra a fotonok</a:t>
            </a:r>
          </a:p>
          <a:p>
            <a:r>
              <a:rPr lang="hu-HU" sz="2000">
                <a:latin typeface="Whipsmart" panose="020B0502030203050204" pitchFamily="34" charset="0"/>
              </a:rPr>
              <a:t>uv koordinátáival</a:t>
            </a:r>
            <a:endParaRPr lang="en-US" sz="2000">
              <a:latin typeface="Whipsmart" panose="020B0502030203050204" pitchFamily="34" charset="0"/>
            </a:endParaRPr>
          </a:p>
        </p:txBody>
      </p:sp>
      <p:pic>
        <p:nvPicPr>
          <p:cNvPr id="52230" name="Picture 6" descr="PowerOfSnippetTex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4775" y="4941888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3598863" y="3573463"/>
            <a:ext cx="1260475" cy="973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2000">
                <a:latin typeface="Whipsmart" panose="020B0502030203050204" pitchFamily="34" charset="0"/>
              </a:rPr>
              <a:t>Vertex</a:t>
            </a:r>
          </a:p>
          <a:p>
            <a:pPr algn="ctr"/>
            <a:r>
              <a:rPr lang="hu-HU" sz="2000">
                <a:latin typeface="Whipsmart" panose="020B0502030203050204" pitchFamily="34" charset="0"/>
              </a:rPr>
              <a:t>shader</a:t>
            </a:r>
            <a:endParaRPr lang="en-US" sz="2000">
              <a:latin typeface="Whipsmart" panose="020B0502030203050204" pitchFamily="34" charset="0"/>
            </a:endParaRPr>
          </a:p>
        </p:txBody>
      </p:sp>
      <p:sp>
        <p:nvSpPr>
          <p:cNvPr id="52232" name="AutoShape 8"/>
          <p:cNvSpPr>
            <a:spLocks noChangeArrowheads="1"/>
          </p:cNvSpPr>
          <p:nvPr/>
        </p:nvSpPr>
        <p:spPr bwMode="auto">
          <a:xfrm>
            <a:off x="2879725" y="3860800"/>
            <a:ext cx="719138" cy="612775"/>
          </a:xfrm>
          <a:prstGeom prst="rightArrow">
            <a:avLst>
              <a:gd name="adj1" fmla="val 50000"/>
              <a:gd name="adj2" fmla="val 2933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52233" name="Text Box 9"/>
          <p:cNvSpPr txBox="1">
            <a:spLocks noChangeArrowheads="1"/>
          </p:cNvSpPr>
          <p:nvPr/>
        </p:nvSpPr>
        <p:spPr bwMode="auto">
          <a:xfrm>
            <a:off x="2916238" y="4616450"/>
            <a:ext cx="10823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Billboard</a:t>
            </a:r>
          </a:p>
          <a:p>
            <a:r>
              <a:rPr lang="hu-HU" sz="2000">
                <a:latin typeface="Whipsmart" panose="020B0502030203050204" pitchFamily="34" charset="0"/>
              </a:rPr>
              <a:t>pozíciók</a:t>
            </a:r>
            <a:endParaRPr lang="en-US" sz="2000">
              <a:latin typeface="Whipsmart" panose="020B0502030203050204" pitchFamily="34" charset="0"/>
            </a:endParaRPr>
          </a:p>
        </p:txBody>
      </p:sp>
      <p:sp>
        <p:nvSpPr>
          <p:cNvPr id="52234" name="Text Box 10"/>
          <p:cNvSpPr txBox="1">
            <a:spLocks noChangeArrowheads="1"/>
          </p:cNvSpPr>
          <p:nvPr/>
        </p:nvSpPr>
        <p:spPr bwMode="auto">
          <a:xfrm>
            <a:off x="5435600" y="6057900"/>
            <a:ext cx="6046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filter</a:t>
            </a:r>
            <a:endParaRPr lang="en-US" sz="2000">
              <a:latin typeface="Whipsmart" panose="020B0502030203050204" pitchFamily="34" charset="0"/>
            </a:endParaRPr>
          </a:p>
        </p:txBody>
      </p: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4895850" y="3573463"/>
            <a:ext cx="1620838" cy="973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2000">
                <a:latin typeface="Whipsmart" panose="020B0502030203050204" pitchFamily="34" charset="0"/>
              </a:rPr>
              <a:t>Pixel</a:t>
            </a:r>
          </a:p>
          <a:p>
            <a:pPr algn="ctr"/>
            <a:r>
              <a:rPr lang="hu-HU" sz="2000">
                <a:latin typeface="Whipsmart" panose="020B0502030203050204" pitchFamily="34" charset="0"/>
              </a:rPr>
              <a:t>shader</a:t>
            </a:r>
            <a:endParaRPr lang="en-US" sz="2000">
              <a:latin typeface="Whipsmart" panose="020B0502030203050204" pitchFamily="34" charset="0"/>
            </a:endParaRPr>
          </a:p>
        </p:txBody>
      </p:sp>
      <p:pic>
        <p:nvPicPr>
          <p:cNvPr id="52236" name="Picture 12" descr="pic-cau32atla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0225" y="2743200"/>
            <a:ext cx="2263775" cy="226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7" name="Picture 13" descr="pic-cau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7050" y="0"/>
            <a:ext cx="22669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8" name="AutoShape 14"/>
          <p:cNvSpPr>
            <a:spLocks noChangeArrowheads="1"/>
          </p:cNvSpPr>
          <p:nvPr/>
        </p:nvSpPr>
        <p:spPr bwMode="auto">
          <a:xfrm>
            <a:off x="6516688" y="3787775"/>
            <a:ext cx="395287" cy="612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52239" name="Text Box 15"/>
          <p:cNvSpPr txBox="1">
            <a:spLocks noChangeArrowheads="1"/>
          </p:cNvSpPr>
          <p:nvPr/>
        </p:nvSpPr>
        <p:spPr bwMode="auto">
          <a:xfrm>
            <a:off x="7235825" y="5084763"/>
            <a:ext cx="113524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2000">
                <a:latin typeface="Whipsmart" panose="020B0502030203050204" pitchFamily="34" charset="0"/>
              </a:rPr>
              <a:t>light map</a:t>
            </a:r>
          </a:p>
          <a:p>
            <a:r>
              <a:rPr lang="hu-HU" sz="2000">
                <a:latin typeface="Whipsmart" panose="020B0502030203050204" pitchFamily="34" charset="0"/>
              </a:rPr>
              <a:t>textúra</a:t>
            </a:r>
            <a:endParaRPr lang="en-US" sz="2000">
              <a:latin typeface="Whipsmart" panose="020B0502030203050204" pitchFamily="34" charset="0"/>
            </a:endParaRPr>
          </a:p>
        </p:txBody>
      </p:sp>
      <p:sp>
        <p:nvSpPr>
          <p:cNvPr id="52240" name="AutoShape 16"/>
          <p:cNvSpPr>
            <a:spLocks noChangeArrowheads="1"/>
          </p:cNvSpPr>
          <p:nvPr/>
        </p:nvSpPr>
        <p:spPr bwMode="auto">
          <a:xfrm rot="-5400000">
            <a:off x="7849394" y="2167731"/>
            <a:ext cx="395288" cy="612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52241" name="AutoShape 17"/>
          <p:cNvSpPr>
            <a:spLocks noChangeArrowheads="1"/>
          </p:cNvSpPr>
          <p:nvPr/>
        </p:nvSpPr>
        <p:spPr bwMode="auto">
          <a:xfrm rot="-5400000">
            <a:off x="5544344" y="4436269"/>
            <a:ext cx="395287" cy="612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sp>
        <p:nvSpPr>
          <p:cNvPr id="52242" name="AutoShape 18"/>
          <p:cNvSpPr>
            <a:spLocks noChangeArrowheads="1"/>
          </p:cNvSpPr>
          <p:nvPr/>
        </p:nvSpPr>
        <p:spPr bwMode="auto">
          <a:xfrm rot="5400000" flipV="1">
            <a:off x="5526088" y="3051175"/>
            <a:ext cx="431800" cy="612775"/>
          </a:xfrm>
          <a:prstGeom prst="rightArrow">
            <a:avLst>
              <a:gd name="adj1" fmla="val 50000"/>
              <a:gd name="adj2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Whipsmart" panose="020B0502030203050204" pitchFamily="34" charset="0"/>
            </a:endParaRPr>
          </a:p>
        </p:txBody>
      </p:sp>
      <p:pic>
        <p:nvPicPr>
          <p:cNvPr id="52243" name="Picture 19" descr="PhotonUVMapSurface_rg_3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84325" y="3608388"/>
            <a:ext cx="1223963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47700" y="0"/>
            <a:ext cx="8496300" cy="5927725"/>
            <a:chOff x="408" y="0"/>
            <a:chExt cx="5352" cy="3734"/>
          </a:xfrm>
        </p:grpSpPr>
        <p:grpSp>
          <p:nvGrpSpPr>
            <p:cNvPr id="3" name="Group 21"/>
            <p:cNvGrpSpPr>
              <a:grpSpLocks/>
            </p:cNvGrpSpPr>
            <p:nvPr/>
          </p:nvGrpSpPr>
          <p:grpSpPr bwMode="auto">
            <a:xfrm>
              <a:off x="408" y="0"/>
              <a:ext cx="5352" cy="3370"/>
              <a:chOff x="408" y="0"/>
              <a:chExt cx="5352" cy="3370"/>
            </a:xfrm>
          </p:grpSpPr>
          <p:pic>
            <p:nvPicPr>
              <p:cNvPr id="52247" name="Picture 22" descr="pic-cau256atlas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354" y="1729"/>
                <a:ext cx="1406" cy="14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248" name="Picture 23" descr="pic-cau256'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332" y="0"/>
                <a:ext cx="1428" cy="14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249" name="Picture 24" descr="PhotonUVMapSurface_rg_256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8" y="2001"/>
                <a:ext cx="1369" cy="13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2246" name="Text Box 25"/>
            <p:cNvSpPr txBox="1">
              <a:spLocks noChangeArrowheads="1"/>
            </p:cNvSpPr>
            <p:nvPr/>
          </p:nvSpPr>
          <p:spPr bwMode="auto">
            <a:xfrm>
              <a:off x="544" y="3407"/>
              <a:ext cx="1099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hu-HU" sz="2800" dirty="0">
                  <a:latin typeface="Whipsmart" panose="020B0502030203050204" pitchFamily="34" charset="0"/>
                </a:rPr>
                <a:t>256 x 256</a:t>
              </a:r>
              <a:endParaRPr lang="en-US" sz="2800" dirty="0">
                <a:latin typeface="Whipsmart" panose="020B0502030203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53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/>
          <p:cNvSpPr>
            <a:spLocks noChangeArrowheads="1"/>
          </p:cNvSpPr>
          <p:nvPr/>
        </p:nvSpPr>
        <p:spPr bwMode="auto">
          <a:xfrm>
            <a:off x="2044700" y="6102350"/>
            <a:ext cx="1366838" cy="2889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Render target textures</a:t>
            </a:r>
            <a:endParaRPr lang="hu-HU" sz="1000"/>
          </a:p>
        </p:txBody>
      </p:sp>
      <p:sp>
        <p:nvSpPr>
          <p:cNvPr id="12291" name="AutoShape 3"/>
          <p:cNvSpPr>
            <a:spLocks noChangeArrowheads="1"/>
          </p:cNvSpPr>
          <p:nvPr/>
        </p:nvSpPr>
        <p:spPr bwMode="auto">
          <a:xfrm>
            <a:off x="2003425" y="6057900"/>
            <a:ext cx="1366838" cy="2889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Render target textures</a:t>
            </a:r>
            <a:endParaRPr lang="hu-HU" sz="1000"/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2055813" y="1538288"/>
            <a:ext cx="1079500" cy="43338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2011363" y="1493838"/>
            <a:ext cx="1079500" cy="4333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3695700" y="631825"/>
            <a:ext cx="1728788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Input Assembler I.</a:t>
            </a:r>
          </a:p>
          <a:p>
            <a:pPr algn="ctr"/>
            <a:r>
              <a:rPr lang="hu-HU" sz="1000"/>
              <a:t>input streaming</a:t>
            </a: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057650" y="1450975"/>
            <a:ext cx="1079500" cy="433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Vertex Shader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4056063" y="3035300"/>
            <a:ext cx="10795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Geometry Shader</a:t>
            </a:r>
          </a:p>
        </p:txBody>
      </p:sp>
      <p:sp>
        <p:nvSpPr>
          <p:cNvPr id="12297" name="AutoShape 9"/>
          <p:cNvSpPr>
            <a:spLocks noChangeArrowheads="1"/>
          </p:cNvSpPr>
          <p:nvPr/>
        </p:nvSpPr>
        <p:spPr bwMode="auto">
          <a:xfrm>
            <a:off x="2184400" y="631825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Vertex buffer</a:t>
            </a:r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2184400" y="990600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Instance buffer</a:t>
            </a:r>
          </a:p>
        </p:txBody>
      </p:sp>
      <p:sp>
        <p:nvSpPr>
          <p:cNvPr id="12299" name="AutoShape 11"/>
          <p:cNvSpPr>
            <a:spLocks noChangeArrowheads="1"/>
          </p:cNvSpPr>
          <p:nvPr/>
        </p:nvSpPr>
        <p:spPr bwMode="auto">
          <a:xfrm>
            <a:off x="2184400" y="2314575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Index buffer</a:t>
            </a:r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3552825" y="-73025"/>
            <a:ext cx="0" cy="7169150"/>
          </a:xfrm>
          <a:prstGeom prst="line">
            <a:avLst/>
          </a:prstGeom>
          <a:noFill/>
          <a:ln w="12700" cap="rnd">
            <a:solidFill>
              <a:srgbClr val="CC99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2184400" y="55563"/>
            <a:ext cx="1223963" cy="360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RESOURCES</a:t>
            </a:r>
            <a:endParaRPr lang="hu-HU" sz="1000"/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3984625" y="55563"/>
            <a:ext cx="1223963" cy="360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PIPELINE STAGES</a:t>
            </a:r>
            <a:endParaRPr lang="hu-HU" sz="1000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5784850" y="55563"/>
            <a:ext cx="1223963" cy="360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RENDER STATES</a:t>
            </a:r>
            <a:endParaRPr lang="hu-HU" sz="1000"/>
          </a:p>
        </p:txBody>
      </p:sp>
      <p:sp>
        <p:nvSpPr>
          <p:cNvPr id="12304" name="AutoShape 16"/>
          <p:cNvSpPr>
            <a:spLocks noChangeArrowheads="1"/>
          </p:cNvSpPr>
          <p:nvPr/>
        </p:nvSpPr>
        <p:spPr bwMode="auto">
          <a:xfrm>
            <a:off x="5856288" y="703263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Input layout</a:t>
            </a: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3697288" y="2243138"/>
            <a:ext cx="1728787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 b="1"/>
              <a:t>Input Assembler I</a:t>
            </a:r>
            <a:r>
              <a:rPr lang="en-US" sz="1000" b="1"/>
              <a:t>I</a:t>
            </a:r>
            <a:r>
              <a:rPr lang="hu-HU" sz="1000" b="1"/>
              <a:t>.</a:t>
            </a:r>
          </a:p>
          <a:p>
            <a:pPr algn="ctr"/>
            <a:r>
              <a:rPr lang="en-US" sz="1000"/>
              <a:t>primitive setup</a:t>
            </a:r>
            <a:endParaRPr lang="hu-HU" sz="1000"/>
          </a:p>
        </p:txBody>
      </p:sp>
      <p:sp>
        <p:nvSpPr>
          <p:cNvPr id="12306" name="AutoShape 18"/>
          <p:cNvSpPr>
            <a:spLocks noChangeArrowheads="1"/>
          </p:cNvSpPr>
          <p:nvPr/>
        </p:nvSpPr>
        <p:spPr bwMode="auto">
          <a:xfrm>
            <a:off x="5857875" y="2314575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Primitive type</a:t>
            </a:r>
            <a:endParaRPr lang="hu-HU" sz="1000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3697288" y="3827463"/>
            <a:ext cx="1727200" cy="1125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b="1"/>
              <a:t>Rasterizer</a:t>
            </a:r>
          </a:p>
          <a:p>
            <a:pPr algn="ctr"/>
            <a:r>
              <a:rPr lang="en-US" sz="1000"/>
              <a:t>face culling</a:t>
            </a:r>
          </a:p>
          <a:p>
            <a:pPr algn="ctr"/>
            <a:r>
              <a:rPr lang="en-US" sz="1000"/>
              <a:t>depth bias adjustment</a:t>
            </a:r>
          </a:p>
          <a:p>
            <a:pPr algn="ctr"/>
            <a:r>
              <a:rPr lang="en-US" sz="1000"/>
              <a:t>clipping</a:t>
            </a:r>
            <a:endParaRPr lang="hu-HU" sz="1000"/>
          </a:p>
          <a:p>
            <a:pPr algn="ctr"/>
            <a:r>
              <a:rPr lang="hu-HU" sz="1000"/>
              <a:t>homogenous division</a:t>
            </a:r>
          </a:p>
          <a:p>
            <a:pPr algn="ctr"/>
            <a:r>
              <a:rPr lang="hu-HU" sz="1000"/>
              <a:t>viewport transformation</a:t>
            </a:r>
            <a:endParaRPr lang="en-US" sz="1000"/>
          </a:p>
          <a:p>
            <a:pPr algn="ctr"/>
            <a:r>
              <a:rPr lang="en-US" sz="1000"/>
              <a:t>output filtering</a:t>
            </a:r>
            <a:endParaRPr lang="hu-HU" sz="1000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4056063" y="5311775"/>
            <a:ext cx="10795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Fragment Shader</a:t>
            </a: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3697288" y="6103938"/>
            <a:ext cx="1727200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b="1"/>
              <a:t>Output merger</a:t>
            </a:r>
          </a:p>
          <a:p>
            <a:pPr algn="ctr"/>
            <a:r>
              <a:rPr lang="en-US" sz="1000"/>
              <a:t>stencil test</a:t>
            </a:r>
          </a:p>
          <a:p>
            <a:pPr algn="ctr"/>
            <a:r>
              <a:rPr lang="en-US" sz="1000"/>
              <a:t>depth test</a:t>
            </a:r>
          </a:p>
          <a:p>
            <a:pPr algn="ctr"/>
            <a:r>
              <a:rPr lang="en-US" sz="1000"/>
              <a:t>blending</a:t>
            </a:r>
            <a:endParaRPr lang="hu-HU" sz="1000"/>
          </a:p>
        </p:txBody>
      </p:sp>
      <p:sp>
        <p:nvSpPr>
          <p:cNvPr id="12310" name="Text Box 22"/>
          <p:cNvSpPr txBox="1">
            <a:spLocks noChangeArrowheads="1"/>
          </p:cNvSpPr>
          <p:nvPr/>
        </p:nvSpPr>
        <p:spPr bwMode="auto">
          <a:xfrm>
            <a:off x="3768725" y="1106488"/>
            <a:ext cx="16557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i="1"/>
              <a:t>vertex data, instance data</a:t>
            </a:r>
            <a:endParaRPr lang="hu-HU" sz="1000" i="1"/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3854450" y="1927225"/>
            <a:ext cx="14255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i="1"/>
              <a:t>processed vertex data</a:t>
            </a:r>
            <a:endParaRPr lang="hu-HU" sz="1000" i="1"/>
          </a:p>
        </p:txBody>
      </p:sp>
      <p:sp>
        <p:nvSpPr>
          <p:cNvPr id="12312" name="Text Box 24"/>
          <p:cNvSpPr txBox="1">
            <a:spLocks noChangeArrowheads="1"/>
          </p:cNvSpPr>
          <p:nvPr/>
        </p:nvSpPr>
        <p:spPr bwMode="auto">
          <a:xfrm>
            <a:off x="4056063" y="2719388"/>
            <a:ext cx="9366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i="1"/>
              <a:t>primitive data</a:t>
            </a:r>
            <a:endParaRPr lang="hu-HU" sz="1000" i="1"/>
          </a:p>
        </p:txBody>
      </p:sp>
      <p:sp>
        <p:nvSpPr>
          <p:cNvPr id="12313" name="Text Box 25"/>
          <p:cNvSpPr txBox="1">
            <a:spLocks noChangeArrowheads="1"/>
          </p:cNvSpPr>
          <p:nvPr/>
        </p:nvSpPr>
        <p:spPr bwMode="auto">
          <a:xfrm>
            <a:off x="3997325" y="3530600"/>
            <a:ext cx="121126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1000" i="1"/>
              <a:t>primitive strip</a:t>
            </a:r>
            <a:r>
              <a:rPr lang="en-US" sz="1000" i="1"/>
              <a:t> data</a:t>
            </a:r>
            <a:endParaRPr lang="hu-HU" sz="1000" i="1"/>
          </a:p>
        </p:txBody>
      </p:sp>
      <p:sp>
        <p:nvSpPr>
          <p:cNvPr id="12314" name="Text Box 26"/>
          <p:cNvSpPr txBox="1">
            <a:spLocks noChangeArrowheads="1"/>
          </p:cNvSpPr>
          <p:nvPr/>
        </p:nvSpPr>
        <p:spPr bwMode="auto">
          <a:xfrm>
            <a:off x="3575050" y="4994275"/>
            <a:ext cx="1979613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1000" i="1"/>
              <a:t>fragments with </a:t>
            </a:r>
            <a:r>
              <a:rPr lang="en-US" sz="1000" i="1"/>
              <a:t>interpolated data</a:t>
            </a:r>
            <a:endParaRPr lang="hu-HU" sz="1000" i="1"/>
          </a:p>
        </p:txBody>
      </p:sp>
      <p:sp>
        <p:nvSpPr>
          <p:cNvPr id="12315" name="Text Box 27"/>
          <p:cNvSpPr txBox="1">
            <a:spLocks noChangeArrowheads="1"/>
          </p:cNvSpPr>
          <p:nvPr/>
        </p:nvSpPr>
        <p:spPr bwMode="auto">
          <a:xfrm>
            <a:off x="3767138" y="5805488"/>
            <a:ext cx="15859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1000" i="1"/>
              <a:t>fragment</a:t>
            </a:r>
            <a:r>
              <a:rPr lang="en-US" sz="1000" i="1"/>
              <a:t> color and depth</a:t>
            </a:r>
            <a:endParaRPr lang="hu-HU" sz="1000" i="1"/>
          </a:p>
        </p:txBody>
      </p:sp>
      <p:sp>
        <p:nvSpPr>
          <p:cNvPr id="12316" name="AutoShape 28"/>
          <p:cNvSpPr>
            <a:spLocks noChangeArrowheads="1"/>
          </p:cNvSpPr>
          <p:nvPr/>
        </p:nvSpPr>
        <p:spPr bwMode="auto">
          <a:xfrm rot="10800000">
            <a:off x="4489450" y="99060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7" name="AutoShape 29"/>
          <p:cNvSpPr>
            <a:spLocks noChangeArrowheads="1"/>
          </p:cNvSpPr>
          <p:nvPr/>
        </p:nvSpPr>
        <p:spPr bwMode="auto">
          <a:xfrm rot="10800000">
            <a:off x="4487863" y="1379538"/>
            <a:ext cx="144462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8" name="AutoShape 30"/>
          <p:cNvSpPr>
            <a:spLocks noChangeArrowheads="1"/>
          </p:cNvSpPr>
          <p:nvPr/>
        </p:nvSpPr>
        <p:spPr bwMode="auto">
          <a:xfrm rot="10800000">
            <a:off x="4489450" y="1811338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19" name="AutoShape 31"/>
          <p:cNvSpPr>
            <a:spLocks noChangeArrowheads="1"/>
          </p:cNvSpPr>
          <p:nvPr/>
        </p:nvSpPr>
        <p:spPr bwMode="auto">
          <a:xfrm rot="10800000">
            <a:off x="4489450" y="217170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0" name="AutoShape 32"/>
          <p:cNvSpPr>
            <a:spLocks noChangeArrowheads="1"/>
          </p:cNvSpPr>
          <p:nvPr/>
        </p:nvSpPr>
        <p:spPr bwMode="auto">
          <a:xfrm rot="10800000">
            <a:off x="4489450" y="2613025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1" name="AutoShape 33"/>
          <p:cNvSpPr>
            <a:spLocks noChangeArrowheads="1"/>
          </p:cNvSpPr>
          <p:nvPr/>
        </p:nvSpPr>
        <p:spPr bwMode="auto">
          <a:xfrm rot="10800000">
            <a:off x="4489450" y="2962275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2" name="AutoShape 34"/>
          <p:cNvSpPr>
            <a:spLocks noChangeArrowheads="1"/>
          </p:cNvSpPr>
          <p:nvPr/>
        </p:nvSpPr>
        <p:spPr bwMode="auto">
          <a:xfrm rot="10800000">
            <a:off x="4489450" y="3395663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3" name="AutoShape 35"/>
          <p:cNvSpPr>
            <a:spLocks noChangeArrowheads="1"/>
          </p:cNvSpPr>
          <p:nvPr/>
        </p:nvSpPr>
        <p:spPr bwMode="auto">
          <a:xfrm rot="10800000">
            <a:off x="4489450" y="376555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4" name="AutoShape 36"/>
          <p:cNvSpPr>
            <a:spLocks noChangeArrowheads="1"/>
          </p:cNvSpPr>
          <p:nvPr/>
        </p:nvSpPr>
        <p:spPr bwMode="auto">
          <a:xfrm rot="10800000">
            <a:off x="4489450" y="4913313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5" name="AutoShape 37"/>
          <p:cNvSpPr>
            <a:spLocks noChangeArrowheads="1"/>
          </p:cNvSpPr>
          <p:nvPr/>
        </p:nvSpPr>
        <p:spPr bwMode="auto">
          <a:xfrm rot="10800000">
            <a:off x="4489450" y="5240338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6" name="AutoShape 38"/>
          <p:cNvSpPr>
            <a:spLocks noChangeArrowheads="1"/>
          </p:cNvSpPr>
          <p:nvPr/>
        </p:nvSpPr>
        <p:spPr bwMode="auto">
          <a:xfrm rot="10800000">
            <a:off x="4489450" y="567055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7" name="AutoShape 39"/>
          <p:cNvSpPr>
            <a:spLocks noChangeArrowheads="1"/>
          </p:cNvSpPr>
          <p:nvPr/>
        </p:nvSpPr>
        <p:spPr bwMode="auto">
          <a:xfrm rot="10800000">
            <a:off x="4489450" y="6032500"/>
            <a:ext cx="144463" cy="142875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28" name="AutoShape 40"/>
          <p:cNvSpPr>
            <a:spLocks noChangeArrowheads="1"/>
          </p:cNvSpPr>
          <p:nvPr/>
        </p:nvSpPr>
        <p:spPr bwMode="auto">
          <a:xfrm>
            <a:off x="2184400" y="3509963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Output</a:t>
            </a:r>
            <a:r>
              <a:rPr lang="hu-HU" sz="1000"/>
              <a:t> buffer</a:t>
            </a:r>
          </a:p>
        </p:txBody>
      </p:sp>
      <p:cxnSp>
        <p:nvCxnSpPr>
          <p:cNvPr id="12329" name="AutoShape 41"/>
          <p:cNvCxnSpPr>
            <a:cxnSpLocks noChangeShapeType="1"/>
            <a:stCxn id="12297" idx="3"/>
            <a:endCxn id="12294" idx="1"/>
          </p:cNvCxnSpPr>
          <p:nvPr/>
        </p:nvCxnSpPr>
        <p:spPr bwMode="auto">
          <a:xfrm>
            <a:off x="3263900" y="776288"/>
            <a:ext cx="431800" cy="7143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30" name="AutoShape 42"/>
          <p:cNvCxnSpPr>
            <a:cxnSpLocks noChangeShapeType="1"/>
            <a:stCxn id="12298" idx="3"/>
            <a:endCxn id="12294" idx="1"/>
          </p:cNvCxnSpPr>
          <p:nvPr/>
        </p:nvCxnSpPr>
        <p:spPr bwMode="auto">
          <a:xfrm flipV="1">
            <a:off x="3263900" y="847725"/>
            <a:ext cx="431800" cy="28733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2331" name="AutoShape 43"/>
          <p:cNvCxnSpPr>
            <a:cxnSpLocks noChangeShapeType="1"/>
            <a:stCxn id="12299" idx="3"/>
            <a:endCxn id="12305" idx="1"/>
          </p:cNvCxnSpPr>
          <p:nvPr/>
        </p:nvCxnSpPr>
        <p:spPr bwMode="auto">
          <a:xfrm>
            <a:off x="3263900" y="2459038"/>
            <a:ext cx="4333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32" name="AutoShape 44"/>
          <p:cNvCxnSpPr>
            <a:cxnSpLocks noChangeShapeType="1"/>
            <a:stCxn id="12313" idx="1"/>
            <a:endCxn id="12328" idx="3"/>
          </p:cNvCxnSpPr>
          <p:nvPr/>
        </p:nvCxnSpPr>
        <p:spPr bwMode="auto">
          <a:xfrm rot="10800000" flipV="1">
            <a:off x="3263900" y="3652838"/>
            <a:ext cx="733425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33" name="AutoShape 45"/>
          <p:cNvSpPr>
            <a:spLocks noChangeArrowheads="1"/>
          </p:cNvSpPr>
          <p:nvPr/>
        </p:nvSpPr>
        <p:spPr bwMode="auto">
          <a:xfrm>
            <a:off x="1968500" y="6016625"/>
            <a:ext cx="1366838" cy="2889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Render target textures</a:t>
            </a:r>
            <a:endParaRPr lang="hu-HU" sz="1000"/>
          </a:p>
        </p:txBody>
      </p:sp>
      <p:cxnSp>
        <p:nvCxnSpPr>
          <p:cNvPr id="12334" name="AutoShape 46"/>
          <p:cNvCxnSpPr>
            <a:cxnSpLocks noChangeShapeType="1"/>
            <a:stCxn id="12309" idx="2"/>
          </p:cNvCxnSpPr>
          <p:nvPr/>
        </p:nvCxnSpPr>
        <p:spPr bwMode="auto">
          <a:xfrm rot="16200000" flipV="1">
            <a:off x="3621882" y="5884069"/>
            <a:ext cx="661987" cy="1216025"/>
          </a:xfrm>
          <a:prstGeom prst="bentConnector4">
            <a:avLst>
              <a:gd name="adj1" fmla="val 4074"/>
              <a:gd name="adj2" fmla="val 85509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35" name="AutoShape 47"/>
          <p:cNvSpPr>
            <a:spLocks noChangeArrowheads="1"/>
          </p:cNvSpPr>
          <p:nvPr/>
        </p:nvSpPr>
        <p:spPr bwMode="auto">
          <a:xfrm>
            <a:off x="1970088" y="6535738"/>
            <a:ext cx="1366837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Depth-stencil texture</a:t>
            </a:r>
            <a:endParaRPr lang="hu-HU" sz="1000"/>
          </a:p>
        </p:txBody>
      </p:sp>
      <p:cxnSp>
        <p:nvCxnSpPr>
          <p:cNvPr id="12336" name="AutoShape 48"/>
          <p:cNvCxnSpPr>
            <a:cxnSpLocks noChangeShapeType="1"/>
            <a:stCxn id="12309" idx="2"/>
            <a:endCxn id="12335" idx="3"/>
          </p:cNvCxnSpPr>
          <p:nvPr/>
        </p:nvCxnSpPr>
        <p:spPr bwMode="auto">
          <a:xfrm rot="16200000" flipV="1">
            <a:off x="3877469" y="6139656"/>
            <a:ext cx="142875" cy="1223963"/>
          </a:xfrm>
          <a:prstGeom prst="bentConnector4">
            <a:avLst>
              <a:gd name="adj1" fmla="val 17778"/>
              <a:gd name="adj2" fmla="val 85343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37" name="AutoShape 49"/>
          <p:cNvSpPr>
            <a:spLocks noChangeArrowheads="1"/>
          </p:cNvSpPr>
          <p:nvPr/>
        </p:nvSpPr>
        <p:spPr bwMode="auto">
          <a:xfrm>
            <a:off x="5713413" y="6103938"/>
            <a:ext cx="1319212" cy="2873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Depth-stencil state</a:t>
            </a:r>
            <a:endParaRPr lang="hu-HU" sz="1000"/>
          </a:p>
        </p:txBody>
      </p:sp>
      <p:sp>
        <p:nvSpPr>
          <p:cNvPr id="12338" name="AutoShape 50"/>
          <p:cNvSpPr>
            <a:spLocks noChangeArrowheads="1"/>
          </p:cNvSpPr>
          <p:nvPr/>
        </p:nvSpPr>
        <p:spPr bwMode="auto">
          <a:xfrm>
            <a:off x="1968500" y="1450975"/>
            <a:ext cx="1079500" cy="4333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Constant buffers</a:t>
            </a:r>
          </a:p>
          <a:p>
            <a:pPr algn="ctr"/>
            <a:r>
              <a:rPr lang="en-US" sz="1000">
                <a:solidFill>
                  <a:srgbClr val="808080"/>
                </a:solidFill>
              </a:rPr>
              <a:t>and textures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39" name="AutoShape 51"/>
          <p:cNvCxnSpPr>
            <a:cxnSpLocks noChangeShapeType="1"/>
            <a:stCxn id="12338" idx="3"/>
            <a:endCxn id="12295" idx="1"/>
          </p:cNvCxnSpPr>
          <p:nvPr/>
        </p:nvCxnSpPr>
        <p:spPr bwMode="auto">
          <a:xfrm>
            <a:off x="3048000" y="1668463"/>
            <a:ext cx="10096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40" name="AutoShape 52"/>
          <p:cNvSpPr>
            <a:spLocks noChangeArrowheads="1"/>
          </p:cNvSpPr>
          <p:nvPr/>
        </p:nvSpPr>
        <p:spPr bwMode="auto">
          <a:xfrm>
            <a:off x="2055813" y="2890838"/>
            <a:ext cx="1079500" cy="43338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1" name="AutoShape 53"/>
          <p:cNvSpPr>
            <a:spLocks noChangeArrowheads="1"/>
          </p:cNvSpPr>
          <p:nvPr/>
        </p:nvSpPr>
        <p:spPr bwMode="auto">
          <a:xfrm>
            <a:off x="2011363" y="2836863"/>
            <a:ext cx="1079500" cy="4333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2" name="AutoShape 54"/>
          <p:cNvSpPr>
            <a:spLocks noChangeArrowheads="1"/>
          </p:cNvSpPr>
          <p:nvPr/>
        </p:nvSpPr>
        <p:spPr bwMode="auto">
          <a:xfrm>
            <a:off x="1968500" y="2784475"/>
            <a:ext cx="1079500" cy="4333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Constant buffers</a:t>
            </a:r>
          </a:p>
          <a:p>
            <a:pPr algn="ctr"/>
            <a:r>
              <a:rPr lang="en-US" sz="1000">
                <a:solidFill>
                  <a:srgbClr val="808080"/>
                </a:solidFill>
              </a:rPr>
              <a:t>and textures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43" name="AutoShape 55"/>
          <p:cNvCxnSpPr>
            <a:cxnSpLocks noChangeShapeType="1"/>
            <a:stCxn id="12342" idx="3"/>
            <a:endCxn id="12296" idx="1"/>
          </p:cNvCxnSpPr>
          <p:nvPr/>
        </p:nvCxnSpPr>
        <p:spPr bwMode="auto">
          <a:xfrm>
            <a:off x="3048000" y="3001963"/>
            <a:ext cx="1008063" cy="249237"/>
          </a:xfrm>
          <a:prstGeom prst="bentConnector3">
            <a:avLst>
              <a:gd name="adj1" fmla="val 4992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44" name="AutoShape 56"/>
          <p:cNvSpPr>
            <a:spLocks noChangeArrowheads="1"/>
          </p:cNvSpPr>
          <p:nvPr/>
        </p:nvSpPr>
        <p:spPr bwMode="auto">
          <a:xfrm>
            <a:off x="2055813" y="5421313"/>
            <a:ext cx="1079500" cy="43338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5" name="AutoShape 57"/>
          <p:cNvSpPr>
            <a:spLocks noChangeArrowheads="1"/>
          </p:cNvSpPr>
          <p:nvPr/>
        </p:nvSpPr>
        <p:spPr bwMode="auto">
          <a:xfrm>
            <a:off x="2011363" y="5367338"/>
            <a:ext cx="1079500" cy="4333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6" name="AutoShape 58"/>
          <p:cNvSpPr>
            <a:spLocks noChangeArrowheads="1"/>
          </p:cNvSpPr>
          <p:nvPr/>
        </p:nvSpPr>
        <p:spPr bwMode="auto">
          <a:xfrm>
            <a:off x="1968500" y="5314950"/>
            <a:ext cx="1079500" cy="4333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Constant buffers</a:t>
            </a:r>
          </a:p>
          <a:p>
            <a:pPr algn="ctr"/>
            <a:r>
              <a:rPr lang="en-US" sz="1000">
                <a:solidFill>
                  <a:srgbClr val="808080"/>
                </a:solidFill>
              </a:rPr>
              <a:t>and textures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47" name="AutoShape 59"/>
          <p:cNvCxnSpPr>
            <a:cxnSpLocks noChangeShapeType="1"/>
            <a:stCxn id="12346" idx="3"/>
            <a:endCxn id="12308" idx="1"/>
          </p:cNvCxnSpPr>
          <p:nvPr/>
        </p:nvCxnSpPr>
        <p:spPr bwMode="auto">
          <a:xfrm flipV="1">
            <a:off x="3048000" y="5527675"/>
            <a:ext cx="1008063" cy="4763"/>
          </a:xfrm>
          <a:prstGeom prst="bentConnector3">
            <a:avLst>
              <a:gd name="adj1" fmla="val 49921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12348" name="AutoShape 60"/>
          <p:cNvSpPr>
            <a:spLocks noChangeArrowheads="1"/>
          </p:cNvSpPr>
          <p:nvPr/>
        </p:nvSpPr>
        <p:spPr bwMode="auto">
          <a:xfrm>
            <a:off x="5784850" y="1306513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Shader program</a:t>
            </a:r>
            <a:endParaRPr lang="hu-HU" sz="1000">
              <a:solidFill>
                <a:srgbClr val="808080"/>
              </a:solidFill>
            </a:endParaRPr>
          </a:p>
        </p:txBody>
      </p:sp>
      <p:sp>
        <p:nvSpPr>
          <p:cNvPr id="12349" name="AutoShape 61"/>
          <p:cNvSpPr>
            <a:spLocks noChangeArrowheads="1"/>
          </p:cNvSpPr>
          <p:nvPr/>
        </p:nvSpPr>
        <p:spPr bwMode="auto">
          <a:xfrm>
            <a:off x="5713413" y="6464300"/>
            <a:ext cx="1319212" cy="2873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Blending state</a:t>
            </a:r>
            <a:endParaRPr lang="hu-HU" sz="1000"/>
          </a:p>
        </p:txBody>
      </p:sp>
      <p:sp>
        <p:nvSpPr>
          <p:cNvPr id="12350" name="AutoShape 62"/>
          <p:cNvSpPr>
            <a:spLocks noChangeArrowheads="1"/>
          </p:cNvSpPr>
          <p:nvPr/>
        </p:nvSpPr>
        <p:spPr bwMode="auto">
          <a:xfrm>
            <a:off x="5713413" y="4262438"/>
            <a:ext cx="1319212" cy="2873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Viewport</a:t>
            </a:r>
            <a:endParaRPr lang="hu-HU" sz="1000"/>
          </a:p>
        </p:txBody>
      </p:sp>
      <p:sp>
        <p:nvSpPr>
          <p:cNvPr id="12351" name="AutoShape 63"/>
          <p:cNvSpPr>
            <a:spLocks noChangeArrowheads="1"/>
          </p:cNvSpPr>
          <p:nvPr/>
        </p:nvSpPr>
        <p:spPr bwMode="auto">
          <a:xfrm>
            <a:off x="5713413" y="4835525"/>
            <a:ext cx="1319212" cy="2873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/>
              <a:t>Filtering</a:t>
            </a:r>
          </a:p>
        </p:txBody>
      </p:sp>
      <p:sp>
        <p:nvSpPr>
          <p:cNvPr id="12352" name="AutoShape 64"/>
          <p:cNvSpPr>
            <a:spLocks noChangeArrowheads="1"/>
          </p:cNvSpPr>
          <p:nvPr/>
        </p:nvSpPr>
        <p:spPr bwMode="auto">
          <a:xfrm>
            <a:off x="5713413" y="3687763"/>
            <a:ext cx="1319212" cy="2873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Cull mode</a:t>
            </a:r>
            <a:endParaRPr lang="hu-HU" sz="1000"/>
          </a:p>
        </p:txBody>
      </p:sp>
      <p:sp>
        <p:nvSpPr>
          <p:cNvPr id="12353" name="AutoShape 65"/>
          <p:cNvSpPr>
            <a:spLocks noChangeArrowheads="1"/>
          </p:cNvSpPr>
          <p:nvPr/>
        </p:nvSpPr>
        <p:spPr bwMode="auto">
          <a:xfrm>
            <a:off x="5713413" y="3975100"/>
            <a:ext cx="1319212" cy="28733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Depth bias</a:t>
            </a:r>
            <a:endParaRPr lang="hu-HU" sz="1000"/>
          </a:p>
        </p:txBody>
      </p:sp>
      <p:sp>
        <p:nvSpPr>
          <p:cNvPr id="12354" name="Line 66"/>
          <p:cNvSpPr>
            <a:spLocks noChangeShapeType="1"/>
          </p:cNvSpPr>
          <p:nvPr/>
        </p:nvSpPr>
        <p:spPr bwMode="auto">
          <a:xfrm>
            <a:off x="5568950" y="-73025"/>
            <a:ext cx="0" cy="7169150"/>
          </a:xfrm>
          <a:prstGeom prst="line">
            <a:avLst/>
          </a:prstGeom>
          <a:noFill/>
          <a:ln w="12700" cap="rnd">
            <a:solidFill>
              <a:srgbClr val="CC99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2355" name="AutoShape 67"/>
          <p:cNvCxnSpPr>
            <a:cxnSpLocks noChangeShapeType="1"/>
            <a:stCxn id="12304" idx="1"/>
            <a:endCxn id="12294" idx="3"/>
          </p:cNvCxnSpPr>
          <p:nvPr/>
        </p:nvCxnSpPr>
        <p:spPr bwMode="auto">
          <a:xfrm rot="10800000">
            <a:off x="5424488" y="847725"/>
            <a:ext cx="431800" cy="0"/>
          </a:xfrm>
          <a:prstGeom prst="straightConnector1">
            <a:avLst/>
          </a:prstGeom>
          <a:noFill/>
          <a:ln w="9525">
            <a:solidFill>
              <a:srgbClr val="969696"/>
            </a:solidFill>
            <a:prstDash val="lgDash"/>
            <a:round/>
            <a:headEnd/>
            <a:tailEnd type="triangle" w="med" len="med"/>
          </a:ln>
        </p:spPr>
      </p:cxnSp>
      <p:cxnSp>
        <p:nvCxnSpPr>
          <p:cNvPr id="12356" name="AutoShape 68"/>
          <p:cNvCxnSpPr>
            <a:cxnSpLocks noChangeShapeType="1"/>
            <a:stCxn id="12348" idx="1"/>
            <a:endCxn id="12295" idx="3"/>
          </p:cNvCxnSpPr>
          <p:nvPr/>
        </p:nvCxnSpPr>
        <p:spPr bwMode="auto">
          <a:xfrm rot="10800000" flipV="1">
            <a:off x="5137150" y="1450975"/>
            <a:ext cx="647700" cy="2174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57" name="AutoShape 69"/>
          <p:cNvCxnSpPr>
            <a:cxnSpLocks noChangeShapeType="1"/>
            <a:stCxn id="12306" idx="1"/>
            <a:endCxn id="12305" idx="3"/>
          </p:cNvCxnSpPr>
          <p:nvPr/>
        </p:nvCxnSpPr>
        <p:spPr bwMode="auto">
          <a:xfrm rot="10800000">
            <a:off x="5426075" y="2459038"/>
            <a:ext cx="431800" cy="0"/>
          </a:xfrm>
          <a:prstGeom prst="straightConnector1">
            <a:avLst/>
          </a:prstGeom>
          <a:noFill/>
          <a:ln w="9525">
            <a:solidFill>
              <a:srgbClr val="969696"/>
            </a:solidFill>
            <a:prstDash val="lgDash"/>
            <a:round/>
            <a:headEnd/>
            <a:tailEnd type="triangle" w="med" len="med"/>
          </a:ln>
        </p:spPr>
      </p:cxnSp>
      <p:cxnSp>
        <p:nvCxnSpPr>
          <p:cNvPr id="12358" name="AutoShape 70"/>
          <p:cNvCxnSpPr>
            <a:cxnSpLocks noChangeShapeType="1"/>
            <a:stCxn id="12350" idx="1"/>
            <a:endCxn id="12307" idx="3"/>
          </p:cNvCxnSpPr>
          <p:nvPr/>
        </p:nvCxnSpPr>
        <p:spPr bwMode="auto">
          <a:xfrm rot="10800000">
            <a:off x="5424488" y="4391025"/>
            <a:ext cx="288925" cy="158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59" name="AutoShape 71"/>
          <p:cNvCxnSpPr>
            <a:cxnSpLocks noChangeShapeType="1"/>
            <a:stCxn id="12352" idx="1"/>
            <a:endCxn id="12307" idx="3"/>
          </p:cNvCxnSpPr>
          <p:nvPr/>
        </p:nvCxnSpPr>
        <p:spPr bwMode="auto">
          <a:xfrm rot="10800000" flipV="1">
            <a:off x="5424488" y="3832225"/>
            <a:ext cx="288925" cy="5588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60" name="AutoShape 72"/>
          <p:cNvCxnSpPr>
            <a:cxnSpLocks noChangeShapeType="1"/>
            <a:stCxn id="12353" idx="1"/>
            <a:endCxn id="12307" idx="3"/>
          </p:cNvCxnSpPr>
          <p:nvPr/>
        </p:nvCxnSpPr>
        <p:spPr bwMode="auto">
          <a:xfrm rot="10800000" flipV="1">
            <a:off x="5424488" y="4119563"/>
            <a:ext cx="288925" cy="27146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61" name="AutoShape 73"/>
          <p:cNvCxnSpPr>
            <a:cxnSpLocks noChangeShapeType="1"/>
            <a:stCxn id="12351" idx="1"/>
            <a:endCxn id="12307" idx="3"/>
          </p:cNvCxnSpPr>
          <p:nvPr/>
        </p:nvCxnSpPr>
        <p:spPr bwMode="auto">
          <a:xfrm rot="10800000">
            <a:off x="5424488" y="4391025"/>
            <a:ext cx="288925" cy="5889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62" name="AutoShape 74"/>
          <p:cNvCxnSpPr>
            <a:cxnSpLocks noChangeShapeType="1"/>
            <a:stCxn id="12337" idx="1"/>
            <a:endCxn id="12309" idx="3"/>
          </p:cNvCxnSpPr>
          <p:nvPr/>
        </p:nvCxnSpPr>
        <p:spPr bwMode="auto">
          <a:xfrm rot="10800000" flipV="1">
            <a:off x="5424488" y="6248400"/>
            <a:ext cx="288925" cy="2159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cxnSp>
        <p:nvCxnSpPr>
          <p:cNvPr id="12363" name="AutoShape 75"/>
          <p:cNvCxnSpPr>
            <a:cxnSpLocks noChangeShapeType="1"/>
            <a:stCxn id="12349" idx="1"/>
            <a:endCxn id="12309" idx="3"/>
          </p:cNvCxnSpPr>
          <p:nvPr/>
        </p:nvCxnSpPr>
        <p:spPr bwMode="auto">
          <a:xfrm rot="10800000">
            <a:off x="5424488" y="6464300"/>
            <a:ext cx="288925" cy="1444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64" name="AutoShape 76"/>
          <p:cNvSpPr>
            <a:spLocks noChangeArrowheads="1"/>
          </p:cNvSpPr>
          <p:nvPr/>
        </p:nvSpPr>
        <p:spPr bwMode="auto">
          <a:xfrm>
            <a:off x="5784850" y="1666875"/>
            <a:ext cx="1223963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>
                <a:solidFill>
                  <a:srgbClr val="808080"/>
                </a:solidFill>
              </a:rPr>
              <a:t>Uniform parameters</a:t>
            </a:r>
          </a:p>
        </p:txBody>
      </p:sp>
      <p:cxnSp>
        <p:nvCxnSpPr>
          <p:cNvPr id="12365" name="AutoShape 77"/>
          <p:cNvCxnSpPr>
            <a:cxnSpLocks noChangeShapeType="1"/>
            <a:stCxn id="12364" idx="1"/>
            <a:endCxn id="12295" idx="3"/>
          </p:cNvCxnSpPr>
          <p:nvPr/>
        </p:nvCxnSpPr>
        <p:spPr bwMode="auto">
          <a:xfrm rot="10800000">
            <a:off x="5137150" y="1668463"/>
            <a:ext cx="647700" cy="14287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66" name="AutoShape 78"/>
          <p:cNvSpPr>
            <a:spLocks noChangeArrowheads="1"/>
          </p:cNvSpPr>
          <p:nvPr/>
        </p:nvSpPr>
        <p:spPr bwMode="auto">
          <a:xfrm>
            <a:off x="5784850" y="2892425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Shader program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67" name="AutoShape 79"/>
          <p:cNvCxnSpPr>
            <a:cxnSpLocks noChangeShapeType="1"/>
            <a:stCxn id="12366" idx="1"/>
            <a:endCxn id="12296" idx="3"/>
          </p:cNvCxnSpPr>
          <p:nvPr/>
        </p:nvCxnSpPr>
        <p:spPr bwMode="auto">
          <a:xfrm rot="10800000" flipV="1">
            <a:off x="5135563" y="3036888"/>
            <a:ext cx="649287" cy="214312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68" name="AutoShape 80"/>
          <p:cNvSpPr>
            <a:spLocks noChangeArrowheads="1"/>
          </p:cNvSpPr>
          <p:nvPr/>
        </p:nvSpPr>
        <p:spPr bwMode="auto">
          <a:xfrm>
            <a:off x="5784850" y="3252788"/>
            <a:ext cx="1223963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>
                <a:solidFill>
                  <a:srgbClr val="808080"/>
                </a:solidFill>
              </a:rPr>
              <a:t>Uniform parameters</a:t>
            </a:r>
          </a:p>
        </p:txBody>
      </p:sp>
      <p:cxnSp>
        <p:nvCxnSpPr>
          <p:cNvPr id="12369" name="AutoShape 81"/>
          <p:cNvCxnSpPr>
            <a:cxnSpLocks noChangeShapeType="1"/>
            <a:stCxn id="12368" idx="1"/>
            <a:endCxn id="12296" idx="3"/>
          </p:cNvCxnSpPr>
          <p:nvPr/>
        </p:nvCxnSpPr>
        <p:spPr bwMode="auto">
          <a:xfrm rot="10800000">
            <a:off x="5135563" y="3251200"/>
            <a:ext cx="649287" cy="146050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70" name="AutoShape 82"/>
          <p:cNvSpPr>
            <a:spLocks noChangeArrowheads="1"/>
          </p:cNvSpPr>
          <p:nvPr/>
        </p:nvSpPr>
        <p:spPr bwMode="auto">
          <a:xfrm>
            <a:off x="5784850" y="5310188"/>
            <a:ext cx="1079500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solidFill>
                  <a:srgbClr val="808080"/>
                </a:solidFill>
              </a:rPr>
              <a:t>Shader program</a:t>
            </a:r>
            <a:endParaRPr lang="hu-HU" sz="1000">
              <a:solidFill>
                <a:srgbClr val="808080"/>
              </a:solidFill>
            </a:endParaRPr>
          </a:p>
        </p:txBody>
      </p:sp>
      <p:cxnSp>
        <p:nvCxnSpPr>
          <p:cNvPr id="12371" name="AutoShape 83"/>
          <p:cNvCxnSpPr>
            <a:cxnSpLocks noChangeShapeType="1"/>
            <a:stCxn id="12370" idx="1"/>
            <a:endCxn id="12308" idx="3"/>
          </p:cNvCxnSpPr>
          <p:nvPr/>
        </p:nvCxnSpPr>
        <p:spPr bwMode="auto">
          <a:xfrm rot="10800000" flipV="1">
            <a:off x="5135563" y="5454650"/>
            <a:ext cx="649287" cy="73025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72" name="AutoShape 84"/>
          <p:cNvSpPr>
            <a:spLocks noChangeArrowheads="1"/>
          </p:cNvSpPr>
          <p:nvPr/>
        </p:nvSpPr>
        <p:spPr bwMode="auto">
          <a:xfrm>
            <a:off x="5784850" y="5670550"/>
            <a:ext cx="1223963" cy="2889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hu-HU" sz="1000">
                <a:solidFill>
                  <a:srgbClr val="808080"/>
                </a:solidFill>
              </a:rPr>
              <a:t>Uniform parameters</a:t>
            </a:r>
          </a:p>
        </p:txBody>
      </p:sp>
      <p:cxnSp>
        <p:nvCxnSpPr>
          <p:cNvPr id="12373" name="AutoShape 85"/>
          <p:cNvCxnSpPr>
            <a:cxnSpLocks noChangeShapeType="1"/>
            <a:stCxn id="12372" idx="1"/>
            <a:endCxn id="12308" idx="3"/>
          </p:cNvCxnSpPr>
          <p:nvPr/>
        </p:nvCxnSpPr>
        <p:spPr bwMode="auto">
          <a:xfrm rot="10800000">
            <a:off x="5135563" y="5527675"/>
            <a:ext cx="649287" cy="287338"/>
          </a:xfrm>
          <a:prstGeom prst="bentConnector3">
            <a:avLst>
              <a:gd name="adj1" fmla="val 4988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74" name="AutoShape 86"/>
          <p:cNvSpPr>
            <a:spLocks noChangeArrowheads="1"/>
          </p:cNvSpPr>
          <p:nvPr/>
        </p:nvSpPr>
        <p:spPr bwMode="auto">
          <a:xfrm>
            <a:off x="5713413" y="4548188"/>
            <a:ext cx="1319212" cy="2873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Fill mode</a:t>
            </a:r>
            <a:endParaRPr lang="hu-HU" sz="1000"/>
          </a:p>
        </p:txBody>
      </p:sp>
      <p:cxnSp>
        <p:nvCxnSpPr>
          <p:cNvPr id="12375" name="AutoShape 87"/>
          <p:cNvCxnSpPr>
            <a:cxnSpLocks noChangeShapeType="1"/>
            <a:stCxn id="12374" idx="1"/>
            <a:endCxn id="12307" idx="3"/>
          </p:cNvCxnSpPr>
          <p:nvPr/>
        </p:nvCxnSpPr>
        <p:spPr bwMode="auto">
          <a:xfrm rot="10800000">
            <a:off x="5424488" y="4391025"/>
            <a:ext cx="288925" cy="3016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969696"/>
            </a:solidFill>
            <a:prstDash val="lgDash"/>
            <a:miter lim="800000"/>
            <a:headEnd/>
            <a:tailEnd type="triangle" w="med" len="med"/>
          </a:ln>
        </p:spPr>
      </p:cxnSp>
      <p:sp>
        <p:nvSpPr>
          <p:cNvPr id="12376" name="Rectangle 88"/>
          <p:cNvSpPr>
            <a:spLocks noChangeArrowheads="1"/>
          </p:cNvSpPr>
          <p:nvPr/>
        </p:nvSpPr>
        <p:spPr bwMode="auto">
          <a:xfrm>
            <a:off x="1828800" y="5943600"/>
            <a:ext cx="1905000" cy="914400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 type="none" w="lg" len="med"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416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hu-HU"/>
              <a:t>Light map virtuális fényforrásokkal</a:t>
            </a: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hu-HU"/>
              <a:t>photon tracing sugárkövetéssel</a:t>
            </a:r>
          </a:p>
          <a:p>
            <a:pPr lvl="1" eaLnBrk="1" hangingPunct="1"/>
            <a:r>
              <a:rPr lang="hu-HU"/>
              <a:t>fotontalálatok mint pontszerű fényforrások</a:t>
            </a:r>
          </a:p>
          <a:p>
            <a:pPr eaLnBrk="1" hangingPunct="1"/>
            <a:r>
              <a:rPr lang="hu-HU"/>
              <a:t>előkészítő menetek </a:t>
            </a:r>
            <a:r>
              <a:rPr lang="en-US"/>
              <a:t>[minden f</a:t>
            </a:r>
            <a:r>
              <a:rPr lang="hu-HU"/>
              <a:t>ényforrásra</a:t>
            </a:r>
            <a:r>
              <a:rPr lang="en-US"/>
              <a:t>]</a:t>
            </a:r>
            <a:endParaRPr lang="hu-HU"/>
          </a:p>
          <a:p>
            <a:pPr lvl="1" eaLnBrk="1" hangingPunct="1"/>
            <a:r>
              <a:rPr lang="hu-HU"/>
              <a:t>render-to-UV-atlas </a:t>
            </a:r>
            <a:r>
              <a:rPr lang="en-US"/>
              <a:t>+ blending [add]</a:t>
            </a:r>
            <a:endParaRPr lang="hu-HU"/>
          </a:p>
          <a:p>
            <a:pPr lvl="1" eaLnBrk="1" hangingPunct="1"/>
            <a:r>
              <a:rPr lang="hu-HU"/>
              <a:t>a texelhez tartozó pontot árnyaljuk a fényforrásra</a:t>
            </a:r>
          </a:p>
          <a:p>
            <a:pPr eaLnBrk="1" hangingPunct="1"/>
            <a:r>
              <a:rPr lang="hu-HU"/>
              <a:t>végső menet</a:t>
            </a:r>
          </a:p>
          <a:p>
            <a:pPr lvl="1" eaLnBrk="1" hangingPunct="1"/>
            <a:r>
              <a:rPr lang="hu-HU"/>
              <a:t>a kész előre számított indirekt megvilágítást is tartalmazó textúrát ráfeszítjük a színtérre</a:t>
            </a:r>
            <a:endParaRPr lang="en-US"/>
          </a:p>
        </p:txBody>
      </p:sp>
      <p:sp>
        <p:nvSpPr>
          <p:cNvPr id="53252" name="Line 4"/>
          <p:cNvSpPr>
            <a:spLocks noChangeShapeType="1"/>
          </p:cNvSpPr>
          <p:nvPr/>
        </p:nvSpPr>
        <p:spPr bwMode="auto">
          <a:xfrm>
            <a:off x="457200" y="914400"/>
            <a:ext cx="25908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none" w="lg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44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Compute erőforrások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usage</a:t>
            </a:r>
          </a:p>
          <a:p>
            <a:pPr lvl="1"/>
            <a:r>
              <a:rPr lang="hu-HU" dirty="0"/>
              <a:t>immutable</a:t>
            </a:r>
          </a:p>
          <a:p>
            <a:pPr lvl="1"/>
            <a:r>
              <a:rPr lang="hu-HU" dirty="0"/>
              <a:t>default</a:t>
            </a:r>
          </a:p>
          <a:p>
            <a:pPr lvl="1"/>
            <a:r>
              <a:rPr lang="hu-HU" dirty="0"/>
              <a:t>dynamic</a:t>
            </a:r>
          </a:p>
          <a:p>
            <a:pPr lvl="1"/>
            <a:r>
              <a:rPr lang="hu-HU" dirty="0"/>
              <a:t>staging</a:t>
            </a:r>
          </a:p>
          <a:p>
            <a:r>
              <a:rPr lang="hu-HU" dirty="0"/>
              <a:t>CPU access</a:t>
            </a:r>
          </a:p>
          <a:p>
            <a:pPr lvl="1"/>
            <a:r>
              <a:rPr lang="hu-HU" dirty="0"/>
              <a:t>read</a:t>
            </a:r>
          </a:p>
          <a:p>
            <a:pPr lvl="1"/>
            <a:r>
              <a:rPr lang="hu-HU" dirty="0"/>
              <a:t>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89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Compute buffer erőforrás flagek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draw indirect args</a:t>
            </a:r>
          </a:p>
          <a:p>
            <a:r>
              <a:rPr lang="hu-HU" dirty="0"/>
              <a:t>allow raw views</a:t>
            </a:r>
          </a:p>
          <a:p>
            <a:r>
              <a:rPr lang="hu-HU" dirty="0"/>
              <a:t>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89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Buffertípusok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vertex buffer</a:t>
            </a:r>
          </a:p>
          <a:p>
            <a:r>
              <a:rPr lang="hu-HU" dirty="0"/>
              <a:t>index buffer</a:t>
            </a:r>
          </a:p>
          <a:p>
            <a:r>
              <a:rPr lang="hu-HU" dirty="0"/>
              <a:t>konstans buffer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22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Constant buffer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általában</a:t>
            </a:r>
          </a:p>
          <a:p>
            <a:pPr lvl="1"/>
            <a:r>
              <a:rPr lang="hu-HU" dirty="0"/>
              <a:t>usage: dynamic</a:t>
            </a:r>
          </a:p>
          <a:p>
            <a:pPr lvl="1"/>
            <a:r>
              <a:rPr lang="hu-HU" dirty="0"/>
              <a:t>CPU: write</a:t>
            </a:r>
          </a:p>
          <a:p>
            <a:r>
              <a:rPr lang="hu-HU" dirty="0"/>
              <a:t>ha pl. compute shaderben töltjük ki</a:t>
            </a:r>
          </a:p>
          <a:p>
            <a:pPr lvl="1"/>
            <a:r>
              <a:rPr lang="hu-HU" dirty="0"/>
              <a:t>usage: default</a:t>
            </a:r>
          </a:p>
          <a:p>
            <a:pPr lvl="1"/>
            <a:r>
              <a:rPr lang="hu-HU" dirty="0"/>
              <a:t>CPU: 0</a:t>
            </a:r>
          </a:p>
          <a:p>
            <a:pPr lvl="1"/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93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HLSL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cbuffer</a:t>
            </a:r>
            <a:r>
              <a:rPr lang="en-US" dirty="0"/>
              <a:t> </a:t>
            </a:r>
            <a:r>
              <a:rPr lang="en-US" dirty="0" err="1"/>
              <a:t>myObject</a:t>
            </a:r>
            <a:endParaRPr lang="en-US" dirty="0"/>
          </a:p>
          <a:p>
            <a:r>
              <a:rPr lang="en-US" dirty="0"/>
              <a:t>{       </a:t>
            </a:r>
          </a:p>
          <a:p>
            <a:r>
              <a:rPr lang="en-US" dirty="0"/>
              <a:t>    float4x4 </a:t>
            </a:r>
            <a:r>
              <a:rPr lang="en-US" dirty="0" err="1"/>
              <a:t>matWorld</a:t>
            </a:r>
            <a:r>
              <a:rPr lang="en-US" dirty="0"/>
              <a:t>;</a:t>
            </a:r>
          </a:p>
          <a:p>
            <a:r>
              <a:rPr lang="en-US" dirty="0"/>
              <a:t>    float3   </a:t>
            </a:r>
            <a:r>
              <a:rPr lang="en-US" dirty="0" err="1"/>
              <a:t>vObjectPosition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     </a:t>
            </a:r>
            <a:r>
              <a:rPr lang="en-US" dirty="0" err="1"/>
              <a:t>arrayIndex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cbuffer</a:t>
            </a:r>
            <a:r>
              <a:rPr lang="en-US" dirty="0"/>
              <a:t> </a:t>
            </a:r>
            <a:r>
              <a:rPr lang="en-US" dirty="0" err="1"/>
              <a:t>myScene</a:t>
            </a:r>
            <a:endParaRPr lang="en-US" dirty="0"/>
          </a:p>
          <a:p>
            <a:r>
              <a:rPr lang="en-US" dirty="0"/>
              <a:t>{</a:t>
            </a:r>
          </a:p>
          <a:p>
            <a:r>
              <a:rPr lang="en-US" dirty="0"/>
              <a:t>    float3   </a:t>
            </a:r>
            <a:r>
              <a:rPr lang="en-US" dirty="0" err="1"/>
              <a:t>vSunPosition</a:t>
            </a:r>
            <a:r>
              <a:rPr lang="en-US" dirty="0"/>
              <a:t>;</a:t>
            </a:r>
          </a:p>
          <a:p>
            <a:r>
              <a:rPr lang="en-US" dirty="0"/>
              <a:t>    float4x4 </a:t>
            </a:r>
            <a:r>
              <a:rPr lang="en-US" dirty="0" err="1"/>
              <a:t>matView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  <a:endParaRPr lang="hu-HU" dirty="0"/>
          </a:p>
          <a:p>
            <a:r>
              <a:rPr lang="hu-HU" dirty="0">
                <a:solidFill>
                  <a:srgbClr val="FF0000"/>
                </a:solidFill>
              </a:rPr>
              <a:t>// padding!!!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2265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Buffer feltöltése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context-</a:t>
            </a:r>
            <a:r>
              <a:rPr lang="en-US" dirty="0"/>
              <a:t>&gt;Map()</a:t>
            </a:r>
          </a:p>
          <a:p>
            <a:pPr lvl="1"/>
            <a:r>
              <a:rPr lang="en-US" dirty="0"/>
              <a:t>flag: D3D11_MAP_WRITE</a:t>
            </a:r>
          </a:p>
          <a:p>
            <a:pPr lvl="1"/>
            <a:r>
              <a:rPr lang="en-US" dirty="0" err="1"/>
              <a:t>kapott</a:t>
            </a:r>
            <a:r>
              <a:rPr lang="en-US" dirty="0"/>
              <a:t> void pointer </a:t>
            </a:r>
            <a:r>
              <a:rPr lang="hu-HU" dirty="0"/>
              <a:t>mögötti memória feltöltése</a:t>
            </a:r>
          </a:p>
          <a:p>
            <a:pPr lvl="2"/>
            <a:r>
              <a:rPr lang="hu-HU" dirty="0"/>
              <a:t>layoutra figyelni</a:t>
            </a:r>
            <a:endParaRPr lang="en-US" dirty="0"/>
          </a:p>
          <a:p>
            <a:pPr lvl="1"/>
            <a:r>
              <a:rPr lang="en-US" dirty="0" err="1"/>
              <a:t>Unmap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vagy</a:t>
            </a:r>
            <a:endParaRPr lang="en-US" dirty="0"/>
          </a:p>
          <a:p>
            <a:r>
              <a:rPr lang="en-US" dirty="0"/>
              <a:t>context-&gt;</a:t>
            </a:r>
            <a:r>
              <a:rPr lang="en-US" dirty="0" err="1"/>
              <a:t>UpdateSubresource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7513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Mezei adatbuffer HLSL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Buffe</a:t>
            </a:r>
            <a:r>
              <a:rPr lang="en-US" dirty="0"/>
              <a:t>r&lt;float4&gt; </a:t>
            </a:r>
            <a:r>
              <a:rPr lang="en-US" dirty="0" err="1"/>
              <a:t>myReadOnlyData</a:t>
            </a:r>
            <a:r>
              <a:rPr lang="en-US" dirty="0"/>
              <a:t>; // SRV-</a:t>
            </a:r>
            <a:r>
              <a:rPr lang="en-US" dirty="0" err="1"/>
              <a:t>vel</a:t>
            </a:r>
            <a:r>
              <a:rPr lang="en-US" dirty="0"/>
              <a:t> k</a:t>
            </a:r>
            <a:r>
              <a:rPr lang="hu-HU" dirty="0"/>
              <a:t>öthető</a:t>
            </a:r>
            <a:endParaRPr lang="en-US" dirty="0"/>
          </a:p>
          <a:p>
            <a:r>
              <a:rPr lang="en-US" dirty="0"/>
              <a:t>RW</a:t>
            </a:r>
            <a:r>
              <a:rPr lang="hu-HU" dirty="0"/>
              <a:t>Buffe</a:t>
            </a:r>
            <a:r>
              <a:rPr lang="en-US" dirty="0"/>
              <a:t>r&lt;float4&gt; </a:t>
            </a:r>
            <a:r>
              <a:rPr lang="en-US" dirty="0" err="1"/>
              <a:t>myReadWriteData</a:t>
            </a:r>
            <a:r>
              <a:rPr lang="en-US" dirty="0"/>
              <a:t>;</a:t>
            </a:r>
            <a:r>
              <a:rPr lang="hu-HU" dirty="0"/>
              <a:t> // UAV-val köthető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281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Struktúrált buffer HLSL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MyStruct</a:t>
            </a:r>
            <a:r>
              <a:rPr lang="en-US" dirty="0"/>
              <a:t>{</a:t>
            </a:r>
          </a:p>
          <a:p>
            <a:r>
              <a:rPr lang="en-US" dirty="0"/>
              <a:t>  float4 a;</a:t>
            </a:r>
          </a:p>
          <a:p>
            <a:r>
              <a:rPr lang="en-US" dirty="0"/>
              <a:t>  float4 b;</a:t>
            </a:r>
          </a:p>
          <a:p>
            <a:r>
              <a:rPr lang="en-US" dirty="0"/>
              <a:t>};</a:t>
            </a:r>
          </a:p>
          <a:p>
            <a:endParaRPr lang="en-US" dirty="0"/>
          </a:p>
          <a:p>
            <a:r>
              <a:rPr lang="hu-HU" dirty="0"/>
              <a:t>StructuredBuffer</a:t>
            </a:r>
            <a:r>
              <a:rPr lang="en-US" dirty="0"/>
              <a:t>&lt;</a:t>
            </a:r>
            <a:r>
              <a:rPr lang="en-US" dirty="0" err="1"/>
              <a:t>MyStruct</a:t>
            </a:r>
            <a:r>
              <a:rPr lang="en-US" dirty="0"/>
              <a:t>&gt; </a:t>
            </a:r>
            <a:r>
              <a:rPr lang="en-US" dirty="0" err="1"/>
              <a:t>sbuffer</a:t>
            </a:r>
            <a:r>
              <a:rPr lang="en-US" dirty="0"/>
              <a:t>;</a:t>
            </a:r>
          </a:p>
          <a:p>
            <a:r>
              <a:rPr lang="en-US" dirty="0"/>
              <a:t>RW</a:t>
            </a:r>
            <a:r>
              <a:rPr lang="hu-HU" dirty="0"/>
              <a:t>StructuredBuffer</a:t>
            </a:r>
            <a:r>
              <a:rPr lang="en-US" dirty="0"/>
              <a:t>&lt;</a:t>
            </a:r>
            <a:r>
              <a:rPr lang="en-US" dirty="0" err="1"/>
              <a:t>MyStruct</a:t>
            </a:r>
            <a:r>
              <a:rPr lang="en-US" dirty="0"/>
              <a:t>&gt; </a:t>
            </a:r>
            <a:r>
              <a:rPr lang="en-US" dirty="0" err="1"/>
              <a:t>rwsbuffer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01678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Struktúrált b</a:t>
            </a:r>
            <a:r>
              <a:rPr lang="en-US" dirty="0" err="1"/>
              <a:t>uffer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hu-HU" dirty="0"/>
              <a:t>őforrás és nézet létrehozása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buffer misc flag:</a:t>
            </a:r>
          </a:p>
          <a:p>
            <a:pPr marL="0" indent="0">
              <a:buNone/>
            </a:pPr>
            <a:r>
              <a:rPr lang="en-US" dirty="0"/>
              <a:t>D3D11_RES0URCE_MISC_BUFFER_STRUCTURED</a:t>
            </a:r>
            <a:endParaRPr lang="hu-HU" dirty="0"/>
          </a:p>
          <a:p>
            <a:endParaRPr lang="hu-HU" dirty="0"/>
          </a:p>
          <a:p>
            <a:r>
              <a:rPr lang="hu-HU" dirty="0"/>
              <a:t>SRV/UAV format:</a:t>
            </a:r>
          </a:p>
          <a:p>
            <a:pPr marL="0" indent="0">
              <a:buNone/>
            </a:pPr>
            <a:r>
              <a:rPr lang="en-US" dirty="0"/>
              <a:t>DXGI_F</a:t>
            </a:r>
            <a:r>
              <a:rPr lang="hu-HU" dirty="0"/>
              <a:t>O</a:t>
            </a:r>
            <a:r>
              <a:rPr lang="en-US" dirty="0"/>
              <a:t>RMAT_UNKNOWN </a:t>
            </a:r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8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Render</a:t>
            </a:r>
            <a:r>
              <a:rPr lang="hu-HU" dirty="0"/>
              <a:t> </a:t>
            </a:r>
            <a:r>
              <a:rPr lang="hu-HU" dirty="0" err="1"/>
              <a:t>target</a:t>
            </a:r>
            <a:r>
              <a:rPr lang="hu-HU" dirty="0"/>
              <a:t> textúra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textúrába rajzolás</a:t>
            </a:r>
          </a:p>
          <a:p>
            <a:r>
              <a:rPr lang="hu-HU" dirty="0" err="1"/>
              <a:t>OpenGL</a:t>
            </a:r>
            <a:r>
              <a:rPr lang="hu-HU" dirty="0"/>
              <a:t>: FBO, </a:t>
            </a:r>
            <a:r>
              <a:rPr lang="hu-HU" dirty="0" err="1"/>
              <a:t>framebuffer</a:t>
            </a:r>
            <a:r>
              <a:rPr lang="hu-HU" dirty="0"/>
              <a:t> </a:t>
            </a:r>
            <a:r>
              <a:rPr lang="hu-HU" dirty="0" err="1"/>
              <a:t>object</a:t>
            </a:r>
            <a:endParaRPr lang="en-US" dirty="0"/>
          </a:p>
          <a:p>
            <a:pPr lvl="1"/>
            <a:r>
              <a:rPr lang="en-US" dirty="0" err="1"/>
              <a:t>ebben</a:t>
            </a:r>
            <a:r>
              <a:rPr lang="en-US" dirty="0"/>
              <a:t> les</a:t>
            </a:r>
            <a:r>
              <a:rPr lang="hu-HU" dirty="0"/>
              <a:t>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hu-HU" dirty="0"/>
              <a:t> vagy több</a:t>
            </a:r>
            <a:r>
              <a:rPr lang="en-US" dirty="0"/>
              <a:t> render target text</a:t>
            </a:r>
            <a:r>
              <a:rPr lang="hu-HU" dirty="0" err="1"/>
              <a:t>úra</a:t>
            </a:r>
            <a:r>
              <a:rPr lang="hu-HU" dirty="0"/>
              <a:t> és megfelelő méretű </a:t>
            </a:r>
            <a:r>
              <a:rPr lang="hu-HU" dirty="0" err="1"/>
              <a:t>mélységbuffer</a:t>
            </a:r>
            <a:r>
              <a:rPr lang="hu-HU" dirty="0"/>
              <a:t> is</a:t>
            </a:r>
          </a:p>
          <a:p>
            <a:pPr lvl="1"/>
            <a:r>
              <a:rPr lang="hu-HU" dirty="0"/>
              <a:t>ezeket külön kell törölni</a:t>
            </a:r>
          </a:p>
          <a:p>
            <a:r>
              <a:rPr lang="hu-HU" dirty="0"/>
              <a:t>kész textúra későbbi menetekben felhasználható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104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Speciális buffer UAV flagek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counter</a:t>
            </a:r>
          </a:p>
          <a:p>
            <a:pPr lvl="1"/>
            <a:r>
              <a:rPr lang="en-US" dirty="0"/>
              <a:t>SRV/UAV </a:t>
            </a:r>
            <a:r>
              <a:rPr lang="hu-HU" dirty="0"/>
              <a:t>format: R32</a:t>
            </a:r>
            <a:r>
              <a:rPr lang="en-US" dirty="0"/>
              <a:t>_</a:t>
            </a:r>
            <a:r>
              <a:rPr lang="hu-HU" dirty="0"/>
              <a:t>UNKNOWN</a:t>
            </a:r>
            <a:endParaRPr lang="en-US" dirty="0"/>
          </a:p>
          <a:p>
            <a:pPr lvl="1"/>
            <a:r>
              <a:rPr lang="en-US" dirty="0"/>
              <a:t>HLSL: </a:t>
            </a:r>
            <a:r>
              <a:rPr lang="en-US" dirty="0" err="1"/>
              <a:t>IncrementCounter</a:t>
            </a:r>
            <a:r>
              <a:rPr lang="en-US" dirty="0"/>
              <a:t>(), </a:t>
            </a:r>
            <a:r>
              <a:rPr lang="en-US" dirty="0" err="1"/>
              <a:t>DecrementCounter</a:t>
            </a:r>
            <a:r>
              <a:rPr lang="en-US" dirty="0"/>
              <a:t>() </a:t>
            </a:r>
            <a:endParaRPr lang="hu-HU" dirty="0"/>
          </a:p>
          <a:p>
            <a:r>
              <a:rPr lang="hu-HU" dirty="0"/>
              <a:t>append</a:t>
            </a:r>
            <a:endParaRPr lang="en-US" dirty="0"/>
          </a:p>
          <a:p>
            <a:pPr lvl="1"/>
            <a:r>
              <a:rPr lang="en-US" dirty="0"/>
              <a:t>HLSL: Append(), Consume()</a:t>
            </a:r>
            <a:endParaRPr lang="hu-HU" dirty="0"/>
          </a:p>
          <a:p>
            <a:r>
              <a:rPr lang="hu-HU" dirty="0"/>
              <a:t>raw</a:t>
            </a:r>
            <a:endParaRPr lang="en-US" dirty="0"/>
          </a:p>
          <a:p>
            <a:pPr lvl="1"/>
            <a:r>
              <a:rPr lang="en-US" dirty="0"/>
              <a:t>4-byte </a:t>
            </a:r>
            <a:r>
              <a:rPr lang="en-US" dirty="0" err="1"/>
              <a:t>ints</a:t>
            </a:r>
            <a:endParaRPr lang="en-US" dirty="0"/>
          </a:p>
          <a:p>
            <a:pPr lvl="1"/>
            <a:r>
              <a:rPr lang="en-US" dirty="0"/>
              <a:t>atomics!</a:t>
            </a:r>
          </a:p>
          <a:p>
            <a:pPr lvl="1"/>
            <a:r>
              <a:rPr lang="en-US" dirty="0"/>
              <a:t>SRV/UAV format:  DXGI_FORMAT_R32_TYPELESS</a:t>
            </a:r>
          </a:p>
          <a:p>
            <a:pPr lvl="1"/>
            <a:r>
              <a:rPr lang="en-US" dirty="0"/>
              <a:t>UAV flag: D3D11_BUFFER_UAV_FLAG_RAW</a:t>
            </a:r>
          </a:p>
          <a:p>
            <a:r>
              <a:rPr lang="en-US" dirty="0"/>
              <a:t>indirect </a:t>
            </a:r>
            <a:r>
              <a:rPr lang="en-US" dirty="0" err="1"/>
              <a:t>args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934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Append/consume HLSL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struct</a:t>
            </a:r>
            <a:r>
              <a:rPr lang="en-US" dirty="0"/>
              <a:t> Particle  { </a:t>
            </a:r>
          </a:p>
          <a:p>
            <a:r>
              <a:rPr lang="en-US" dirty="0"/>
              <a:t>  float3 position;</a:t>
            </a:r>
          </a:p>
          <a:p>
            <a:r>
              <a:rPr lang="en-US" dirty="0"/>
              <a:t>  float3 velocity;</a:t>
            </a:r>
          </a:p>
          <a:p>
            <a:r>
              <a:rPr lang="en-US" dirty="0"/>
              <a:t>  float time; </a:t>
            </a:r>
          </a:p>
          <a:p>
            <a:r>
              <a:rPr lang="en-US" dirty="0"/>
              <a:t>};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AppendStructuredBuffer</a:t>
            </a:r>
            <a:r>
              <a:rPr lang="en-US" dirty="0"/>
              <a:t>&lt;Particle&gt;</a:t>
            </a:r>
          </a:p>
          <a:p>
            <a:r>
              <a:rPr lang="en-US" dirty="0"/>
              <a:t>    </a:t>
            </a:r>
            <a:r>
              <a:rPr lang="en-US" dirty="0" err="1"/>
              <a:t>newSimulationState</a:t>
            </a:r>
            <a:r>
              <a:rPr lang="en-US" dirty="0"/>
              <a:t>; </a:t>
            </a:r>
          </a:p>
          <a:p>
            <a:endParaRPr lang="en-US" dirty="0"/>
          </a:p>
          <a:p>
            <a:r>
              <a:rPr lang="en-US" dirty="0" err="1"/>
              <a:t>ConsumeStructuredBuffer</a:t>
            </a:r>
            <a:r>
              <a:rPr lang="en-US" dirty="0"/>
              <a:t>&lt;Particle&gt;</a:t>
            </a:r>
          </a:p>
          <a:p>
            <a:r>
              <a:rPr lang="en-US" dirty="0"/>
              <a:t>    </a:t>
            </a:r>
            <a:r>
              <a:rPr lang="en-US" dirty="0" err="1"/>
              <a:t>currentSimulationState</a:t>
            </a:r>
            <a:r>
              <a:rPr lang="en-US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35938138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HLSL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ByteAddressBuffer</a:t>
            </a:r>
            <a:r>
              <a:rPr lang="en-US" dirty="0"/>
              <a:t> </a:t>
            </a:r>
            <a:r>
              <a:rPr lang="en-US" dirty="0" err="1"/>
              <a:t>rawBuffer</a:t>
            </a:r>
            <a:r>
              <a:rPr lang="en-US" dirty="0"/>
              <a:t>;</a:t>
            </a:r>
          </a:p>
          <a:p>
            <a:r>
              <a:rPr lang="en-US" dirty="0" err="1"/>
              <a:t>RWByteAddressBuffer</a:t>
            </a:r>
            <a:r>
              <a:rPr lang="en-US" dirty="0"/>
              <a:t> rawBuffer2;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// Load</a:t>
            </a:r>
          </a:p>
          <a:p>
            <a:r>
              <a:rPr lang="en-US" dirty="0"/>
              <a:t>// Store</a:t>
            </a:r>
          </a:p>
          <a:p>
            <a:r>
              <a:rPr lang="en-US" dirty="0"/>
              <a:t>// </a:t>
            </a:r>
            <a:r>
              <a:rPr lang="en-US" dirty="0" err="1"/>
              <a:t>AtomicAdd</a:t>
            </a:r>
            <a:r>
              <a:rPr lang="en-US" dirty="0"/>
              <a:t> 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90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Indirekt</a:t>
            </a:r>
            <a:r>
              <a:rPr lang="en-US" dirty="0"/>
              <a:t> </a:t>
            </a:r>
            <a:r>
              <a:rPr lang="en-US" dirty="0" err="1"/>
              <a:t>rajzol</a:t>
            </a:r>
            <a:r>
              <a:rPr lang="hu-HU" dirty="0"/>
              <a:t>ás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DrawInstancedIndirect</a:t>
            </a:r>
            <a:r>
              <a:rPr lang="en-US" dirty="0"/>
              <a:t>( ID3D11 Buffer *</a:t>
            </a:r>
            <a:r>
              <a:rPr lang="en-US" dirty="0" err="1"/>
              <a:t>pBufferForArgs</a:t>
            </a:r>
            <a:r>
              <a:rPr lang="en-US" dirty="0"/>
              <a:t>, UINT </a:t>
            </a:r>
            <a:r>
              <a:rPr lang="en-US" dirty="0" err="1"/>
              <a:t>AlignedByteOffsetForArgs</a:t>
            </a:r>
            <a:r>
              <a:rPr lang="en-US" dirty="0"/>
              <a:t>) </a:t>
            </a:r>
          </a:p>
          <a:p>
            <a:r>
              <a:rPr lang="en-US" dirty="0" err="1"/>
              <a:t>Drawlndexedlnstancedlndirect</a:t>
            </a:r>
            <a:r>
              <a:rPr lang="en-US" dirty="0"/>
              <a:t>( ID3D11 Buffer *</a:t>
            </a:r>
            <a:r>
              <a:rPr lang="en-US" dirty="0" err="1"/>
              <a:t>pBufferForArgs</a:t>
            </a:r>
            <a:r>
              <a:rPr lang="en-US" dirty="0"/>
              <a:t>, UINT </a:t>
            </a:r>
            <a:r>
              <a:rPr lang="en-US" dirty="0" err="1"/>
              <a:t>AlignedByteOffsetForArgs</a:t>
            </a:r>
            <a:r>
              <a:rPr lang="en-US" dirty="0"/>
              <a:t>) </a:t>
            </a:r>
          </a:p>
          <a:p>
            <a:r>
              <a:rPr lang="en-US" dirty="0" err="1"/>
              <a:t>Dispatchlndirect</a:t>
            </a:r>
            <a:r>
              <a:rPr lang="en-US" dirty="0"/>
              <a:t>( ID3D11 Buffer *</a:t>
            </a:r>
            <a:r>
              <a:rPr lang="en-US" dirty="0" err="1"/>
              <a:t>pBufferForArgs</a:t>
            </a:r>
            <a:r>
              <a:rPr lang="en-US" dirty="0"/>
              <a:t>, UINT </a:t>
            </a:r>
            <a:r>
              <a:rPr lang="en-US" dirty="0" err="1"/>
              <a:t>AlignedByteOffsetForArgs</a:t>
            </a:r>
            <a:r>
              <a:rPr lang="en-US" dirty="0"/>
              <a:t>)</a:t>
            </a:r>
            <a:endParaRPr lang="hu-HU" dirty="0"/>
          </a:p>
          <a:p>
            <a:endParaRPr lang="hu-HU" dirty="0"/>
          </a:p>
          <a:p>
            <a:r>
              <a:rPr lang="hu-HU" dirty="0"/>
              <a:t>a resource flagen kívül a többi (pl. </a:t>
            </a:r>
            <a:r>
              <a:rPr lang="hu-HU"/>
              <a:t>nézetek) attól függ, hogyan töltjük fel a buffert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4536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Fragmen</a:t>
            </a:r>
            <a:r>
              <a:rPr lang="hu-HU" dirty="0" err="1"/>
              <a:t>slisták</a:t>
            </a:r>
            <a:r>
              <a:rPr lang="hu-HU" dirty="0"/>
              <a:t>: </a:t>
            </a:r>
            <a:r>
              <a:rPr lang="hu-HU" dirty="0" err="1"/>
              <a:t>A-buffer</a:t>
            </a:r>
            <a:endParaRPr lang="en-US" dirty="0"/>
          </a:p>
        </p:txBody>
      </p:sp>
      <p:sp>
        <p:nvSpPr>
          <p:cNvPr id="4" name="Lekerekített téglalap 3"/>
          <p:cNvSpPr/>
          <p:nvPr/>
        </p:nvSpPr>
        <p:spPr bwMode="auto">
          <a:xfrm>
            <a:off x="611560" y="1844824"/>
            <a:ext cx="2088232" cy="9361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Verdana" pitchFamily="34" charset="0"/>
                <a:cs typeface="Verdana" pitchFamily="34" charset="0"/>
              </a:rPr>
              <a:t>Fragment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Verdana" pitchFamily="34" charset="0"/>
                <a:cs typeface="Verdana" pitchFamily="34" charset="0"/>
              </a:rPr>
              <a:t>shader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églalap 4"/>
          <p:cNvSpPr/>
          <p:nvPr/>
        </p:nvSpPr>
        <p:spPr bwMode="auto">
          <a:xfrm>
            <a:off x="5580112" y="1844824"/>
            <a:ext cx="2376264" cy="180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Render target buffer</a:t>
            </a:r>
          </a:p>
        </p:txBody>
      </p:sp>
      <p:cxnSp>
        <p:nvCxnSpPr>
          <p:cNvPr id="7" name="Szögletes összekötő 6"/>
          <p:cNvCxnSpPr>
            <a:stCxn id="4" idx="3"/>
            <a:endCxn id="5" idx="1"/>
          </p:cNvCxnSpPr>
          <p:nvPr/>
        </p:nvCxnSpPr>
        <p:spPr bwMode="auto">
          <a:xfrm>
            <a:off x="2699792" y="2312876"/>
            <a:ext cx="2880320" cy="4320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églalap 13"/>
          <p:cNvSpPr/>
          <p:nvPr/>
        </p:nvSpPr>
        <p:spPr bwMode="auto">
          <a:xfrm>
            <a:off x="1403648" y="4005064"/>
            <a:ext cx="5616624" cy="20882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Appendable</a:t>
            </a:r>
            <a:endParaRPr lang="en-US" dirty="0">
              <a:latin typeface="Whipsmart" panose="020B0502030203050204" pitchFamily="34" charset="0"/>
              <a:ea typeface="ＭＳ Ｐゴシック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Whipsmart" panose="020B0502030203050204" pitchFamily="34" charset="0"/>
                <a:ea typeface="ＭＳ Ｐゴシック" charset="-128"/>
              </a:rPr>
              <a:t>f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ragment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Whipsmart" panose="020B0502030203050204" pitchFamily="34" charset="0"/>
                <a:ea typeface="ＭＳ Ｐゴシック" charset="-128"/>
              </a:rPr>
              <a:t>buffer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ＭＳ Ｐゴシック" charset="-128"/>
            </a:endParaRPr>
          </a:p>
        </p:txBody>
      </p:sp>
      <p:sp>
        <p:nvSpPr>
          <p:cNvPr id="16" name="Téglalap 15"/>
          <p:cNvSpPr/>
          <p:nvPr/>
        </p:nvSpPr>
        <p:spPr bwMode="auto">
          <a:xfrm>
            <a:off x="5580112" y="18448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dest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ＭＳ Ｐゴシック" charset="-128"/>
            </a:endParaRPr>
          </a:p>
        </p:txBody>
      </p:sp>
      <p:sp>
        <p:nvSpPr>
          <p:cNvPr id="18" name="Téglalap 17"/>
          <p:cNvSpPr/>
          <p:nvPr/>
        </p:nvSpPr>
        <p:spPr bwMode="auto">
          <a:xfrm>
            <a:off x="5580112" y="18448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null</a:t>
            </a:r>
          </a:p>
        </p:txBody>
      </p:sp>
      <p:sp>
        <p:nvSpPr>
          <p:cNvPr id="19" name="Téglalap 18"/>
          <p:cNvSpPr/>
          <p:nvPr/>
        </p:nvSpPr>
        <p:spPr bwMode="auto">
          <a:xfrm>
            <a:off x="2843808" y="18448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src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ＭＳ Ｐゴシック" charset="-128"/>
            </a:endParaRPr>
          </a:p>
        </p:txBody>
      </p:sp>
      <p:sp>
        <p:nvSpPr>
          <p:cNvPr id="15" name="Téglalap 14"/>
          <p:cNvSpPr/>
          <p:nvPr/>
        </p:nvSpPr>
        <p:spPr bwMode="auto">
          <a:xfrm>
            <a:off x="5580112" y="1844824"/>
            <a:ext cx="2376264" cy="180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List head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RW buffer</a:t>
            </a:r>
          </a:p>
        </p:txBody>
      </p:sp>
      <p:sp>
        <p:nvSpPr>
          <p:cNvPr id="23" name="Téglalap 22"/>
          <p:cNvSpPr/>
          <p:nvPr/>
        </p:nvSpPr>
        <p:spPr bwMode="auto">
          <a:xfrm>
            <a:off x="5580112" y="18448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ptr</a:t>
            </a: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Whipsmart" panose="020B0502030203050204" pitchFamily="34" charset="0"/>
              <a:ea typeface="ＭＳ Ｐゴシック" charset="-128"/>
            </a:endParaRPr>
          </a:p>
        </p:txBody>
      </p:sp>
      <p:cxnSp>
        <p:nvCxnSpPr>
          <p:cNvPr id="22" name="Görbe összekötő 21"/>
          <p:cNvCxnSpPr>
            <a:stCxn id="18" idx="3"/>
          </p:cNvCxnSpPr>
          <p:nvPr/>
        </p:nvCxnSpPr>
        <p:spPr bwMode="auto">
          <a:xfrm flipH="1">
            <a:off x="2195736" y="2132856"/>
            <a:ext cx="4032448" cy="2232248"/>
          </a:xfrm>
          <a:prstGeom prst="curvedConnector3">
            <a:avLst>
              <a:gd name="adj1" fmla="val -5669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églalap 23"/>
          <p:cNvSpPr/>
          <p:nvPr/>
        </p:nvSpPr>
        <p:spPr bwMode="auto">
          <a:xfrm>
            <a:off x="2996208" y="1997224"/>
            <a:ext cx="648072" cy="57606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Whipsmart" panose="020B0502030203050204" pitchFamily="34" charset="0"/>
                <a:ea typeface="ＭＳ Ｐゴシック" charset="-128"/>
              </a:rPr>
              <a:t>src2</a:t>
            </a:r>
          </a:p>
        </p:txBody>
      </p:sp>
      <p:cxnSp>
        <p:nvCxnSpPr>
          <p:cNvPr id="25" name="Görbe összekötő 24"/>
          <p:cNvCxnSpPr>
            <a:stCxn id="23" idx="3"/>
          </p:cNvCxnSpPr>
          <p:nvPr/>
        </p:nvCxnSpPr>
        <p:spPr bwMode="auto">
          <a:xfrm flipH="1">
            <a:off x="3131840" y="2132856"/>
            <a:ext cx="3096344" cy="3168352"/>
          </a:xfrm>
          <a:prstGeom prst="curvedConnector4">
            <a:avLst>
              <a:gd name="adj1" fmla="val -7383"/>
              <a:gd name="adj2" fmla="val 54545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Görbe összekötő 24"/>
          <p:cNvCxnSpPr/>
          <p:nvPr/>
        </p:nvCxnSpPr>
        <p:spPr bwMode="auto">
          <a:xfrm rot="16200000" flipV="1">
            <a:off x="2123728" y="4365104"/>
            <a:ext cx="1008112" cy="720080"/>
          </a:xfrm>
          <a:prstGeom prst="curvedConnector3">
            <a:avLst>
              <a:gd name="adj1" fmla="val 99131"/>
            </a:avLst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6273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3033 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-0.15347 0.3256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" y="1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02847 0.4923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" y="2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15" grpId="0" animBg="1"/>
      <p:bldP spid="23" grpId="0" animBg="1"/>
      <p:bldP spid="24" grpId="0" animBg="1"/>
      <p:bldP spid="2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Fragmen</a:t>
            </a:r>
            <a:r>
              <a:rPr lang="hu-HU" dirty="0" err="1"/>
              <a:t>slisták</a:t>
            </a:r>
            <a:r>
              <a:rPr lang="hu-HU" dirty="0"/>
              <a:t>: </a:t>
            </a:r>
            <a:r>
              <a:rPr lang="hu-HU" dirty="0" err="1"/>
              <a:t>S-buffer</a:t>
            </a:r>
            <a:endParaRPr lang="en-US" dirty="0"/>
          </a:p>
        </p:txBody>
      </p:sp>
      <p:sp>
        <p:nvSpPr>
          <p:cNvPr id="17" name="Tartalom helye 1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/>
              <a:t>pixelenkénti </a:t>
            </a:r>
            <a:r>
              <a:rPr lang="hu-HU" dirty="0" err="1"/>
              <a:t>fragmensek</a:t>
            </a:r>
            <a:r>
              <a:rPr lang="hu-HU" dirty="0"/>
              <a:t> megszámolása</a:t>
            </a:r>
          </a:p>
          <a:p>
            <a:pPr lvl="1"/>
            <a:r>
              <a:rPr lang="hu-HU" dirty="0"/>
              <a:t>geometria rajzolása</a:t>
            </a:r>
          </a:p>
          <a:p>
            <a:pPr lvl="1"/>
            <a:r>
              <a:rPr lang="hu-HU" dirty="0"/>
              <a:t>pixel </a:t>
            </a:r>
            <a:r>
              <a:rPr lang="hu-HU" dirty="0" err="1"/>
              <a:t>shaderben</a:t>
            </a:r>
            <a:r>
              <a:rPr lang="hu-HU" dirty="0"/>
              <a:t> atomi inkrementálás pixelenkénti számlálóra</a:t>
            </a:r>
          </a:p>
          <a:p>
            <a:r>
              <a:rPr lang="hu-HU" dirty="0"/>
              <a:t>nem sorrendtartó </a:t>
            </a:r>
            <a:r>
              <a:rPr lang="hu-HU" dirty="0" err="1"/>
              <a:t>prefix</a:t>
            </a:r>
            <a:r>
              <a:rPr lang="hu-HU" dirty="0"/>
              <a:t> összeg</a:t>
            </a:r>
          </a:p>
          <a:p>
            <a:pPr lvl="1"/>
            <a:r>
              <a:rPr lang="hu-HU" dirty="0"/>
              <a:t>minden nem üres pixelre</a:t>
            </a:r>
          </a:p>
          <a:p>
            <a:pPr lvl="1"/>
            <a:r>
              <a:rPr lang="hu-HU" dirty="0"/>
              <a:t>atomi hozzáadás globális számlálóhoz</a:t>
            </a:r>
          </a:p>
          <a:p>
            <a:pPr lvl="1"/>
            <a:r>
              <a:rPr lang="hu-HU" dirty="0"/>
              <a:t>eredeti érték tárolása pixelenként: ez a pixelhez tartozó </a:t>
            </a:r>
            <a:r>
              <a:rPr lang="hu-HU" dirty="0" err="1"/>
              <a:t>fragmensbuffer-szakasz</a:t>
            </a:r>
            <a:r>
              <a:rPr lang="hu-HU" dirty="0"/>
              <a:t> címe</a:t>
            </a:r>
          </a:p>
          <a:p>
            <a:pPr lvl="1"/>
            <a:r>
              <a:rPr lang="hu-HU" dirty="0"/>
              <a:t>gyorsítás: több párhuzamos számláló, azokra </a:t>
            </a:r>
            <a:r>
              <a:rPr lang="hu-HU" dirty="0" err="1"/>
              <a:t>prefix</a:t>
            </a:r>
            <a:r>
              <a:rPr lang="hu-HU" dirty="0"/>
              <a:t> összeg sorosan</a:t>
            </a:r>
          </a:p>
          <a:p>
            <a:r>
              <a:rPr lang="hu-HU" dirty="0" err="1"/>
              <a:t>fragmensek</a:t>
            </a:r>
            <a:r>
              <a:rPr lang="hu-HU" dirty="0"/>
              <a:t> összegyűjtése</a:t>
            </a:r>
          </a:p>
          <a:p>
            <a:pPr lvl="1"/>
            <a:r>
              <a:rPr lang="hu-HU" dirty="0"/>
              <a:t>pixelenként atomi számláló növelése, írás a </a:t>
            </a:r>
            <a:r>
              <a:rPr lang="hu-HU" dirty="0" err="1"/>
              <a:t>fragmensbufferbe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9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</a:t>
            </a:r>
            <a:r>
              <a:rPr lang="en-US" dirty="0"/>
              <a:t>ragmen</a:t>
            </a:r>
            <a:r>
              <a:rPr lang="hu-HU" dirty="0"/>
              <a:t>s</a:t>
            </a:r>
            <a:r>
              <a:rPr lang="en-US" dirty="0"/>
              <a:t> list</a:t>
            </a:r>
            <a:r>
              <a:rPr lang="hu-HU" dirty="0"/>
              <a:t>át használó módszerek</a:t>
            </a:r>
            <a:endParaRPr lang="en-US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>
          <a:xfrm>
            <a:off x="179388" y="1484313"/>
            <a:ext cx="4536627" cy="4897437"/>
          </a:xfrm>
        </p:spPr>
        <p:txBody>
          <a:bodyPr/>
          <a:lstStyle/>
          <a:p>
            <a:r>
              <a:rPr lang="hu-HU" dirty="0" err="1"/>
              <a:t>sorrendfüggetlen</a:t>
            </a:r>
            <a:r>
              <a:rPr lang="hu-HU" dirty="0"/>
              <a:t> áttetszőség</a:t>
            </a:r>
            <a:r>
              <a:rPr lang="en-US" dirty="0"/>
              <a:t> </a:t>
            </a:r>
            <a:r>
              <a:rPr lang="en-US" sz="1100" dirty="0">
                <a:solidFill>
                  <a:srgbClr val="000000"/>
                </a:solidFill>
              </a:rPr>
              <a:t>[Hensley’10, ATI]</a:t>
            </a:r>
            <a:endParaRPr lang="en-US" dirty="0"/>
          </a:p>
          <a:p>
            <a:pPr lvl="1"/>
            <a:r>
              <a:rPr lang="hu-HU" dirty="0"/>
              <a:t>rendezés</a:t>
            </a:r>
            <a:endParaRPr lang="en-US" dirty="0"/>
          </a:p>
          <a:p>
            <a:r>
              <a:rPr lang="hu-HU" dirty="0"/>
              <a:t>térfogati</a:t>
            </a:r>
            <a:r>
              <a:rPr lang="en-US" dirty="0"/>
              <a:t> </a:t>
            </a:r>
            <a:r>
              <a:rPr lang="hu-HU" dirty="0"/>
              <a:t>áttetszőség</a:t>
            </a:r>
            <a:r>
              <a:rPr lang="en-US" dirty="0"/>
              <a:t> </a:t>
            </a:r>
            <a:r>
              <a:rPr lang="en-US" sz="1100" dirty="0"/>
              <a:t>[</a:t>
            </a:r>
            <a:r>
              <a:rPr lang="en-US" sz="1100" dirty="0" err="1"/>
              <a:t>Sz</a:t>
            </a:r>
            <a:r>
              <a:rPr lang="hu-HU" sz="1100" dirty="0" err="1"/>
              <a:t>écsi</a:t>
            </a:r>
            <a:r>
              <a:rPr lang="hu-HU" sz="1100" dirty="0"/>
              <a:t> </a:t>
            </a:r>
            <a:r>
              <a:rPr lang="en-US" sz="1100" dirty="0"/>
              <a:t>‘</a:t>
            </a:r>
            <a:r>
              <a:rPr lang="hu-HU" sz="1100" dirty="0"/>
              <a:t>12</a:t>
            </a:r>
            <a:r>
              <a:rPr lang="en-US" sz="1100" dirty="0"/>
              <a:t>]</a:t>
            </a:r>
          </a:p>
          <a:p>
            <a:pPr lvl="1"/>
            <a:r>
              <a:rPr lang="hu-HU" dirty="0"/>
              <a:t>sugár mentén kiértékelés szakaszonként analitikusan</a:t>
            </a:r>
            <a:endParaRPr lang="en-US" dirty="0"/>
          </a:p>
          <a:p>
            <a:r>
              <a:rPr lang="hu-HU" dirty="0"/>
              <a:t>árnyéktérfogatok résztvevő közegre</a:t>
            </a:r>
            <a:endParaRPr lang="en-US" dirty="0"/>
          </a:p>
          <a:p>
            <a:r>
              <a:rPr lang="en-US" dirty="0" err="1"/>
              <a:t>metaball</a:t>
            </a:r>
            <a:r>
              <a:rPr lang="hu-HU" dirty="0"/>
              <a:t>ok</a:t>
            </a:r>
            <a:endParaRPr lang="en-US" dirty="0"/>
          </a:p>
          <a:p>
            <a:pPr lvl="1"/>
            <a:r>
              <a:rPr lang="hu-HU" dirty="0"/>
              <a:t>található hasonlóan kiértékelhető forma</a:t>
            </a:r>
            <a:endParaRPr lang="en-US" dirty="0"/>
          </a:p>
        </p:txBody>
      </p:sp>
      <p:pic>
        <p:nvPicPr>
          <p:cNvPr id="33794" name="Picture 2" descr="http://dl.maximumpc.com/galleries/5870/transparency_fu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8892" y="2252041"/>
            <a:ext cx="4488718" cy="4129287"/>
          </a:xfrm>
          <a:prstGeom prst="rect">
            <a:avLst/>
          </a:prstGeom>
          <a:noFill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 l="24013" r="12200"/>
          <a:stretch>
            <a:fillRect/>
          </a:stretch>
        </p:blipFill>
        <p:spPr bwMode="auto">
          <a:xfrm>
            <a:off x="5004048" y="2060848"/>
            <a:ext cx="3643464" cy="428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 l="15356" r="13770"/>
          <a:stretch>
            <a:fillRect/>
          </a:stretch>
        </p:blipFill>
        <p:spPr bwMode="auto">
          <a:xfrm>
            <a:off x="4788024" y="2132856"/>
            <a:ext cx="403244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Csoportba foglalás 46"/>
          <p:cNvGrpSpPr/>
          <p:nvPr/>
        </p:nvGrpSpPr>
        <p:grpSpPr>
          <a:xfrm>
            <a:off x="4211960" y="1268760"/>
            <a:ext cx="833438" cy="820737"/>
            <a:chOff x="220449" y="6037263"/>
            <a:chExt cx="833438" cy="820737"/>
          </a:xfrm>
        </p:grpSpPr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V="1">
              <a:off x="220449" y="6218238"/>
              <a:ext cx="628650" cy="2397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220449" y="6457950"/>
              <a:ext cx="628650" cy="2397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703049" y="6257925"/>
              <a:ext cx="193675" cy="40005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799887" y="6337300"/>
              <a:ext cx="96837" cy="239713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799887" y="6057900"/>
              <a:ext cx="146050" cy="160338"/>
            </a:xfrm>
            <a:custGeom>
              <a:avLst/>
              <a:gdLst>
                <a:gd name="T0" fmla="*/ 0 w 144"/>
                <a:gd name="T1" fmla="*/ 2147483647 h 192"/>
                <a:gd name="T2" fmla="*/ 2147483647 w 144"/>
                <a:gd name="T3" fmla="*/ 2147483647 h 192"/>
                <a:gd name="T4" fmla="*/ 2147483647 w 144"/>
                <a:gd name="T5" fmla="*/ 0 h 192"/>
                <a:gd name="T6" fmla="*/ 0 60000 65536"/>
                <a:gd name="T7" fmla="*/ 0 60000 65536"/>
                <a:gd name="T8" fmla="*/ 0 60000 65536"/>
                <a:gd name="T9" fmla="*/ 0 w 144"/>
                <a:gd name="T10" fmla="*/ 0 h 192"/>
                <a:gd name="T11" fmla="*/ 144 w 144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192">
                  <a:moveTo>
                    <a:pt x="0" y="192"/>
                  </a:moveTo>
                  <a:cubicBezTo>
                    <a:pt x="36" y="184"/>
                    <a:pt x="72" y="176"/>
                    <a:pt x="96" y="144"/>
                  </a:cubicBezTo>
                  <a:cubicBezTo>
                    <a:pt x="120" y="112"/>
                    <a:pt x="136" y="32"/>
                    <a:pt x="14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849099" y="6088063"/>
              <a:ext cx="193675" cy="130175"/>
            </a:xfrm>
            <a:custGeom>
              <a:avLst/>
              <a:gdLst>
                <a:gd name="T0" fmla="*/ 0 w 192"/>
                <a:gd name="T1" fmla="*/ 2147483647 h 156"/>
                <a:gd name="T2" fmla="*/ 2147483647 w 192"/>
                <a:gd name="T3" fmla="*/ 2147483647 h 156"/>
                <a:gd name="T4" fmla="*/ 2147483647 w 192"/>
                <a:gd name="T5" fmla="*/ 0 h 156"/>
                <a:gd name="T6" fmla="*/ 0 60000 65536"/>
                <a:gd name="T7" fmla="*/ 0 60000 65536"/>
                <a:gd name="T8" fmla="*/ 0 60000 65536"/>
                <a:gd name="T9" fmla="*/ 0 w 192"/>
                <a:gd name="T10" fmla="*/ 0 h 156"/>
                <a:gd name="T11" fmla="*/ 192 w 192"/>
                <a:gd name="T12" fmla="*/ 156 h 1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156">
                  <a:moveTo>
                    <a:pt x="0" y="156"/>
                  </a:moveTo>
                  <a:cubicBezTo>
                    <a:pt x="22" y="150"/>
                    <a:pt x="100" y="146"/>
                    <a:pt x="132" y="120"/>
                  </a:cubicBezTo>
                  <a:cubicBezTo>
                    <a:pt x="164" y="94"/>
                    <a:pt x="180" y="25"/>
                    <a:pt x="19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799887" y="6657975"/>
              <a:ext cx="254000" cy="119063"/>
            </a:xfrm>
            <a:custGeom>
              <a:avLst/>
              <a:gdLst>
                <a:gd name="T0" fmla="*/ 0 w 252"/>
                <a:gd name="T1" fmla="*/ 0 h 144"/>
                <a:gd name="T2" fmla="*/ 2147483647 w 252"/>
                <a:gd name="T3" fmla="*/ 2147483647 h 144"/>
                <a:gd name="T4" fmla="*/ 2147483647 w 252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252"/>
                <a:gd name="T10" fmla="*/ 0 h 144"/>
                <a:gd name="T11" fmla="*/ 252 w 252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2" h="144">
                  <a:moveTo>
                    <a:pt x="0" y="0"/>
                  </a:moveTo>
                  <a:cubicBezTo>
                    <a:pt x="56" y="8"/>
                    <a:pt x="102" y="24"/>
                    <a:pt x="144" y="48"/>
                  </a:cubicBezTo>
                  <a:cubicBezTo>
                    <a:pt x="186" y="72"/>
                    <a:pt x="230" y="124"/>
                    <a:pt x="252" y="1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799887" y="6657975"/>
              <a:ext cx="146050" cy="200025"/>
            </a:xfrm>
            <a:custGeom>
              <a:avLst/>
              <a:gdLst>
                <a:gd name="T0" fmla="*/ 0 w 144"/>
                <a:gd name="T1" fmla="*/ 0 h 240"/>
                <a:gd name="T2" fmla="*/ 2147483647 w 144"/>
                <a:gd name="T3" fmla="*/ 2147483647 h 240"/>
                <a:gd name="T4" fmla="*/ 2147483647 w 144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144"/>
                <a:gd name="T10" fmla="*/ 0 h 240"/>
                <a:gd name="T11" fmla="*/ 144 w 1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4" h="240">
                  <a:moveTo>
                    <a:pt x="0" y="0"/>
                  </a:moveTo>
                  <a:cubicBezTo>
                    <a:pt x="20" y="24"/>
                    <a:pt x="96" y="104"/>
                    <a:pt x="120" y="144"/>
                  </a:cubicBezTo>
                  <a:cubicBezTo>
                    <a:pt x="144" y="184"/>
                    <a:pt x="139" y="220"/>
                    <a:pt x="144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799887" y="6657975"/>
              <a:ext cx="49212" cy="200025"/>
            </a:xfrm>
            <a:custGeom>
              <a:avLst/>
              <a:gdLst>
                <a:gd name="T0" fmla="*/ 0 w 48"/>
                <a:gd name="T1" fmla="*/ 0 h 240"/>
                <a:gd name="T2" fmla="*/ 2147483647 w 48"/>
                <a:gd name="T3" fmla="*/ 2147483647 h 240"/>
                <a:gd name="T4" fmla="*/ 0 w 48"/>
                <a:gd name="T5" fmla="*/ 2147483647 h 240"/>
                <a:gd name="T6" fmla="*/ 0 60000 65536"/>
                <a:gd name="T7" fmla="*/ 0 60000 65536"/>
                <a:gd name="T8" fmla="*/ 0 60000 65536"/>
                <a:gd name="T9" fmla="*/ 0 w 48"/>
                <a:gd name="T10" fmla="*/ 0 h 240"/>
                <a:gd name="T11" fmla="*/ 48 w 48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" h="240">
                  <a:moveTo>
                    <a:pt x="0" y="0"/>
                  </a:moveTo>
                  <a:cubicBezTo>
                    <a:pt x="24" y="52"/>
                    <a:pt x="48" y="104"/>
                    <a:pt x="48" y="144"/>
                  </a:cubicBezTo>
                  <a:cubicBezTo>
                    <a:pt x="48" y="184"/>
                    <a:pt x="24" y="212"/>
                    <a:pt x="0" y="24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825287" y="6037263"/>
              <a:ext cx="52387" cy="180975"/>
            </a:xfrm>
            <a:custGeom>
              <a:avLst/>
              <a:gdLst>
                <a:gd name="T0" fmla="*/ 0 w 52"/>
                <a:gd name="T1" fmla="*/ 2147483647 h 216"/>
                <a:gd name="T2" fmla="*/ 2147483647 w 52"/>
                <a:gd name="T3" fmla="*/ 2147483647 h 216"/>
                <a:gd name="T4" fmla="*/ 2147483647 w 52"/>
                <a:gd name="T5" fmla="*/ 0 h 216"/>
                <a:gd name="T6" fmla="*/ 0 60000 65536"/>
                <a:gd name="T7" fmla="*/ 0 60000 65536"/>
                <a:gd name="T8" fmla="*/ 0 60000 65536"/>
                <a:gd name="T9" fmla="*/ 0 w 52"/>
                <a:gd name="T10" fmla="*/ 0 h 216"/>
                <a:gd name="T11" fmla="*/ 52 w 52"/>
                <a:gd name="T12" fmla="*/ 216 h 2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216">
                  <a:moveTo>
                    <a:pt x="0" y="216"/>
                  </a:moveTo>
                  <a:cubicBezTo>
                    <a:pt x="8" y="196"/>
                    <a:pt x="44" y="132"/>
                    <a:pt x="48" y="96"/>
                  </a:cubicBezTo>
                  <a:cubicBezTo>
                    <a:pt x="52" y="60"/>
                    <a:pt x="29" y="20"/>
                    <a:pt x="24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20" name="Egyenes összekötő nyíllal 19"/>
          <p:cNvCxnSpPr/>
          <p:nvPr/>
        </p:nvCxnSpPr>
        <p:spPr bwMode="auto">
          <a:xfrm>
            <a:off x="5142235" y="1689447"/>
            <a:ext cx="3750245" cy="1136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4" name="Freeform 24"/>
          <p:cNvSpPr>
            <a:spLocks/>
          </p:cNvSpPr>
          <p:nvPr/>
        </p:nvSpPr>
        <p:spPr bwMode="auto">
          <a:xfrm rot="20054670" flipH="1">
            <a:off x="5867738" y="1160993"/>
            <a:ext cx="703977" cy="89978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>
              <a:alpha val="0"/>
            </a:srgbClr>
          </a:solidFill>
          <a:ln w="285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 rot="20054670" flipH="1">
            <a:off x="7423256" y="694219"/>
            <a:ext cx="994231" cy="141924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>
              <a:alpha val="0"/>
            </a:srgbClr>
          </a:solidFill>
          <a:ln w="28575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4"/>
          <p:cNvSpPr>
            <a:spLocks/>
          </p:cNvSpPr>
          <p:nvPr/>
        </p:nvSpPr>
        <p:spPr bwMode="auto">
          <a:xfrm rot="1745807" flipH="1">
            <a:off x="7842700" y="951102"/>
            <a:ext cx="703977" cy="89978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>
              <a:alpha val="0"/>
            </a:srgbClr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Ellipszis 29"/>
          <p:cNvSpPr/>
          <p:nvPr/>
        </p:nvSpPr>
        <p:spPr bwMode="auto">
          <a:xfrm>
            <a:off x="5796136" y="1616100"/>
            <a:ext cx="144016" cy="14401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1" name="Ellipszis 30"/>
          <p:cNvSpPr/>
          <p:nvPr/>
        </p:nvSpPr>
        <p:spPr bwMode="auto">
          <a:xfrm>
            <a:off x="6554316" y="1628800"/>
            <a:ext cx="144016" cy="144016"/>
          </a:xfrm>
          <a:prstGeom prst="ellipse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2" name="Ellipszis 31"/>
          <p:cNvSpPr/>
          <p:nvPr/>
        </p:nvSpPr>
        <p:spPr bwMode="auto">
          <a:xfrm>
            <a:off x="7647136" y="1628800"/>
            <a:ext cx="144016" cy="14401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3" name="Ellipszis 32"/>
          <p:cNvSpPr/>
          <p:nvPr/>
        </p:nvSpPr>
        <p:spPr bwMode="auto">
          <a:xfrm>
            <a:off x="8532440" y="1628800"/>
            <a:ext cx="144016" cy="14401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4" name="Ellipszis 33"/>
          <p:cNvSpPr/>
          <p:nvPr/>
        </p:nvSpPr>
        <p:spPr bwMode="auto">
          <a:xfrm>
            <a:off x="7884368" y="1628800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5" name="Ellipszis 34"/>
          <p:cNvSpPr/>
          <p:nvPr/>
        </p:nvSpPr>
        <p:spPr bwMode="auto">
          <a:xfrm>
            <a:off x="8316416" y="1628800"/>
            <a:ext cx="144016" cy="144016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6" name="Ellipszis 35"/>
          <p:cNvSpPr/>
          <p:nvPr/>
        </p:nvSpPr>
        <p:spPr bwMode="auto">
          <a:xfrm>
            <a:off x="8532440" y="1628800"/>
            <a:ext cx="144016" cy="14401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 rot="20054670" flipH="1">
            <a:off x="5869769" y="1160971"/>
            <a:ext cx="703977" cy="89978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66CC">
              <a:alpha val="50000"/>
            </a:srgbClr>
          </a:solidFill>
          <a:ln w="28575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24"/>
          <p:cNvSpPr>
            <a:spLocks/>
          </p:cNvSpPr>
          <p:nvPr/>
        </p:nvSpPr>
        <p:spPr bwMode="auto">
          <a:xfrm rot="20054670" flipH="1">
            <a:off x="7425287" y="694197"/>
            <a:ext cx="994231" cy="141924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00B050">
              <a:alpha val="50000"/>
            </a:srgbClr>
          </a:solidFill>
          <a:ln w="28575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eform 24"/>
          <p:cNvSpPr>
            <a:spLocks/>
          </p:cNvSpPr>
          <p:nvPr/>
        </p:nvSpPr>
        <p:spPr bwMode="auto">
          <a:xfrm rot="1745807" flipH="1">
            <a:off x="7844731" y="951080"/>
            <a:ext cx="703977" cy="899785"/>
          </a:xfrm>
          <a:custGeom>
            <a:avLst/>
            <a:gdLst>
              <a:gd name="T0" fmla="*/ 1598689 w 1769"/>
              <a:gd name="T1" fmla="*/ 540928 h 2291"/>
              <a:gd name="T2" fmla="*/ 1761627 w 1769"/>
              <a:gd name="T3" fmla="*/ 658726 h 2291"/>
              <a:gd name="T4" fmla="*/ 1860024 w 1769"/>
              <a:gd name="T5" fmla="*/ 894322 h 2291"/>
              <a:gd name="T6" fmla="*/ 1828283 w 1769"/>
              <a:gd name="T7" fmla="*/ 1010235 h 2291"/>
              <a:gd name="T8" fmla="*/ 1632546 w 1769"/>
              <a:gd name="T9" fmla="*/ 1128033 h 2291"/>
              <a:gd name="T10" fmla="*/ 1534149 w 1769"/>
              <a:gd name="T11" fmla="*/ 1097876 h 2291"/>
              <a:gd name="T12" fmla="*/ 1565890 w 1769"/>
              <a:gd name="T13" fmla="*/ 1186460 h 2291"/>
              <a:gd name="T14" fmla="*/ 1565890 w 1769"/>
              <a:gd name="T15" fmla="*/ 1361744 h 2291"/>
              <a:gd name="T16" fmla="*/ 1435752 w 1769"/>
              <a:gd name="T17" fmla="*/ 1538912 h 2291"/>
              <a:gd name="T18" fmla="*/ 1271757 w 1769"/>
              <a:gd name="T19" fmla="*/ 1654825 h 2291"/>
              <a:gd name="T20" fmla="*/ 1271757 w 1769"/>
              <a:gd name="T21" fmla="*/ 1772623 h 2291"/>
              <a:gd name="T22" fmla="*/ 1435752 w 1769"/>
              <a:gd name="T23" fmla="*/ 1831050 h 2291"/>
              <a:gd name="T24" fmla="*/ 1435752 w 1769"/>
              <a:gd name="T25" fmla="*/ 1948849 h 2291"/>
              <a:gd name="T26" fmla="*/ 1206159 w 1769"/>
              <a:gd name="T27" fmla="*/ 1978062 h 2291"/>
              <a:gd name="T28" fmla="*/ 1206159 w 1769"/>
              <a:gd name="T29" fmla="*/ 2065704 h 2291"/>
              <a:gd name="T30" fmla="*/ 748030 w 1769"/>
              <a:gd name="T31" fmla="*/ 2154288 h 2291"/>
              <a:gd name="T32" fmla="*/ 519495 w 1769"/>
              <a:gd name="T33" fmla="*/ 2093976 h 2291"/>
              <a:gd name="T34" fmla="*/ 191504 w 1769"/>
              <a:gd name="T35" fmla="*/ 2093976 h 2291"/>
              <a:gd name="T36" fmla="*/ 27509 w 1769"/>
              <a:gd name="T37" fmla="*/ 1948849 h 2291"/>
              <a:gd name="T38" fmla="*/ 27509 w 1769"/>
              <a:gd name="T39" fmla="*/ 1802779 h 2291"/>
              <a:gd name="T40" fmla="*/ 94165 w 1769"/>
              <a:gd name="T41" fmla="*/ 1743409 h 2291"/>
              <a:gd name="T42" fmla="*/ 94165 w 1769"/>
              <a:gd name="T43" fmla="*/ 1567183 h 2291"/>
              <a:gd name="T44" fmla="*/ 60308 w 1769"/>
              <a:gd name="T45" fmla="*/ 1421114 h 2291"/>
              <a:gd name="T46" fmla="*/ 158705 w 1769"/>
              <a:gd name="T47" fmla="*/ 1245831 h 2291"/>
              <a:gd name="T48" fmla="*/ 355499 w 1769"/>
              <a:gd name="T49" fmla="*/ 1010235 h 2291"/>
              <a:gd name="T50" fmla="*/ 682432 w 1769"/>
              <a:gd name="T51" fmla="*/ 922593 h 2291"/>
              <a:gd name="T52" fmla="*/ 806222 w 1769"/>
              <a:gd name="T53" fmla="*/ 903745 h 2291"/>
              <a:gd name="T54" fmla="*/ 883458 w 1769"/>
              <a:gd name="T55" fmla="*/ 791602 h 2291"/>
              <a:gd name="T56" fmla="*/ 1042163 w 1769"/>
              <a:gd name="T57" fmla="*/ 776524 h 2291"/>
              <a:gd name="T58" fmla="*/ 1042163 w 1769"/>
              <a:gd name="T59" fmla="*/ 688882 h 2291"/>
              <a:gd name="T60" fmla="*/ 1010422 w 1769"/>
              <a:gd name="T61" fmla="*/ 601240 h 2291"/>
              <a:gd name="T62" fmla="*/ 716289 w 1769"/>
              <a:gd name="T63" fmla="*/ 483443 h 2291"/>
              <a:gd name="T64" fmla="*/ 420039 w 1769"/>
              <a:gd name="T65" fmla="*/ 337373 h 2291"/>
              <a:gd name="T66" fmla="*/ 452839 w 1769"/>
              <a:gd name="T67" fmla="*/ 190361 h 2291"/>
              <a:gd name="T68" fmla="*/ 551236 w 1769"/>
              <a:gd name="T69" fmla="*/ 161148 h 2291"/>
              <a:gd name="T70" fmla="*/ 649633 w 1769"/>
              <a:gd name="T71" fmla="*/ 190361 h 2291"/>
              <a:gd name="T72" fmla="*/ 748030 w 1769"/>
              <a:gd name="T73" fmla="*/ 249732 h 2291"/>
              <a:gd name="T74" fmla="*/ 682432 w 1769"/>
              <a:gd name="T75" fmla="*/ 190361 h 2291"/>
              <a:gd name="T76" fmla="*/ 551236 w 1769"/>
              <a:gd name="T77" fmla="*/ 101777 h 2291"/>
              <a:gd name="T78" fmla="*/ 617892 w 1769"/>
              <a:gd name="T79" fmla="*/ 14136 h 2291"/>
              <a:gd name="T80" fmla="*/ 748030 w 1769"/>
              <a:gd name="T81" fmla="*/ 14136 h 2291"/>
              <a:gd name="T82" fmla="*/ 912025 w 1769"/>
              <a:gd name="T83" fmla="*/ 101777 h 2291"/>
              <a:gd name="T84" fmla="*/ 1107762 w 1769"/>
              <a:gd name="T85" fmla="*/ 307217 h 2291"/>
              <a:gd name="T86" fmla="*/ 1271757 w 1769"/>
              <a:gd name="T87" fmla="*/ 453286 h 2291"/>
              <a:gd name="T88" fmla="*/ 1337355 w 1769"/>
              <a:gd name="T89" fmla="*/ 512656 h 2291"/>
              <a:gd name="T90" fmla="*/ 1435752 w 1769"/>
              <a:gd name="T91" fmla="*/ 512656 h 2291"/>
              <a:gd name="T92" fmla="*/ 1598689 w 1769"/>
              <a:gd name="T93" fmla="*/ 540928 h 229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769"/>
              <a:gd name="T142" fmla="*/ 0 h 2291"/>
              <a:gd name="T143" fmla="*/ 1769 w 1769"/>
              <a:gd name="T144" fmla="*/ 2291 h 2291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769" h="2291">
                <a:moveTo>
                  <a:pt x="1511" y="574"/>
                </a:moveTo>
                <a:cubicBezTo>
                  <a:pt x="1563" y="601"/>
                  <a:pt x="1624" y="638"/>
                  <a:pt x="1665" y="699"/>
                </a:cubicBezTo>
                <a:cubicBezTo>
                  <a:pt x="1706" y="761"/>
                  <a:pt x="1747" y="887"/>
                  <a:pt x="1758" y="949"/>
                </a:cubicBezTo>
                <a:cubicBezTo>
                  <a:pt x="1769" y="1010"/>
                  <a:pt x="1764" y="1031"/>
                  <a:pt x="1728" y="1072"/>
                </a:cubicBezTo>
                <a:cubicBezTo>
                  <a:pt x="1693" y="1113"/>
                  <a:pt x="1589" y="1182"/>
                  <a:pt x="1543" y="1197"/>
                </a:cubicBezTo>
                <a:cubicBezTo>
                  <a:pt x="1496" y="1212"/>
                  <a:pt x="1461" y="1156"/>
                  <a:pt x="1450" y="1165"/>
                </a:cubicBezTo>
                <a:cubicBezTo>
                  <a:pt x="1439" y="1175"/>
                  <a:pt x="1474" y="1212"/>
                  <a:pt x="1480" y="1259"/>
                </a:cubicBezTo>
                <a:cubicBezTo>
                  <a:pt x="1485" y="1305"/>
                  <a:pt x="1500" y="1382"/>
                  <a:pt x="1480" y="1445"/>
                </a:cubicBezTo>
                <a:cubicBezTo>
                  <a:pt x="1459" y="1508"/>
                  <a:pt x="1403" y="1581"/>
                  <a:pt x="1357" y="1633"/>
                </a:cubicBezTo>
                <a:cubicBezTo>
                  <a:pt x="1311" y="1685"/>
                  <a:pt x="1228" y="1715"/>
                  <a:pt x="1202" y="1756"/>
                </a:cubicBezTo>
                <a:cubicBezTo>
                  <a:pt x="1176" y="1797"/>
                  <a:pt x="1176" y="1850"/>
                  <a:pt x="1202" y="1881"/>
                </a:cubicBezTo>
                <a:cubicBezTo>
                  <a:pt x="1228" y="1913"/>
                  <a:pt x="1331" y="1911"/>
                  <a:pt x="1357" y="1943"/>
                </a:cubicBezTo>
                <a:cubicBezTo>
                  <a:pt x="1383" y="1974"/>
                  <a:pt x="1393" y="2041"/>
                  <a:pt x="1357" y="2068"/>
                </a:cubicBezTo>
                <a:cubicBezTo>
                  <a:pt x="1322" y="2094"/>
                  <a:pt x="1176" y="2078"/>
                  <a:pt x="1140" y="2099"/>
                </a:cubicBezTo>
                <a:cubicBezTo>
                  <a:pt x="1105" y="2120"/>
                  <a:pt x="1213" y="2161"/>
                  <a:pt x="1140" y="2192"/>
                </a:cubicBezTo>
                <a:cubicBezTo>
                  <a:pt x="1068" y="2224"/>
                  <a:pt x="814" y="2280"/>
                  <a:pt x="707" y="2286"/>
                </a:cubicBezTo>
                <a:cubicBezTo>
                  <a:pt x="599" y="2291"/>
                  <a:pt x="578" y="2233"/>
                  <a:pt x="491" y="2222"/>
                </a:cubicBezTo>
                <a:cubicBezTo>
                  <a:pt x="404" y="2211"/>
                  <a:pt x="259" y="2248"/>
                  <a:pt x="181" y="2222"/>
                </a:cubicBezTo>
                <a:cubicBezTo>
                  <a:pt x="104" y="2196"/>
                  <a:pt x="52" y="2120"/>
                  <a:pt x="26" y="2068"/>
                </a:cubicBezTo>
                <a:cubicBezTo>
                  <a:pt x="0" y="2015"/>
                  <a:pt x="15" y="1948"/>
                  <a:pt x="26" y="1913"/>
                </a:cubicBezTo>
                <a:cubicBezTo>
                  <a:pt x="37" y="1877"/>
                  <a:pt x="78" y="1891"/>
                  <a:pt x="89" y="1850"/>
                </a:cubicBezTo>
                <a:cubicBezTo>
                  <a:pt x="100" y="1808"/>
                  <a:pt x="94" y="1719"/>
                  <a:pt x="89" y="1663"/>
                </a:cubicBezTo>
                <a:cubicBezTo>
                  <a:pt x="83" y="1607"/>
                  <a:pt x="48" y="1564"/>
                  <a:pt x="57" y="1508"/>
                </a:cubicBezTo>
                <a:cubicBezTo>
                  <a:pt x="67" y="1452"/>
                  <a:pt x="104" y="1394"/>
                  <a:pt x="150" y="1322"/>
                </a:cubicBezTo>
                <a:cubicBezTo>
                  <a:pt x="196" y="1249"/>
                  <a:pt x="252" y="1130"/>
                  <a:pt x="336" y="1072"/>
                </a:cubicBezTo>
                <a:cubicBezTo>
                  <a:pt x="419" y="1015"/>
                  <a:pt x="574" y="998"/>
                  <a:pt x="645" y="979"/>
                </a:cubicBezTo>
                <a:cubicBezTo>
                  <a:pt x="716" y="960"/>
                  <a:pt x="730" y="982"/>
                  <a:pt x="762" y="959"/>
                </a:cubicBezTo>
                <a:cubicBezTo>
                  <a:pt x="794" y="936"/>
                  <a:pt x="798" y="862"/>
                  <a:pt x="835" y="840"/>
                </a:cubicBezTo>
                <a:cubicBezTo>
                  <a:pt x="872" y="818"/>
                  <a:pt x="960" y="842"/>
                  <a:pt x="985" y="824"/>
                </a:cubicBezTo>
                <a:cubicBezTo>
                  <a:pt x="1010" y="806"/>
                  <a:pt x="990" y="762"/>
                  <a:pt x="985" y="731"/>
                </a:cubicBezTo>
                <a:cubicBezTo>
                  <a:pt x="979" y="699"/>
                  <a:pt x="1007" y="675"/>
                  <a:pt x="955" y="638"/>
                </a:cubicBezTo>
                <a:cubicBezTo>
                  <a:pt x="903" y="601"/>
                  <a:pt x="769" y="559"/>
                  <a:pt x="677" y="513"/>
                </a:cubicBezTo>
                <a:cubicBezTo>
                  <a:pt x="584" y="466"/>
                  <a:pt x="438" y="410"/>
                  <a:pt x="397" y="358"/>
                </a:cubicBezTo>
                <a:cubicBezTo>
                  <a:pt x="356" y="306"/>
                  <a:pt x="408" y="233"/>
                  <a:pt x="428" y="202"/>
                </a:cubicBezTo>
                <a:cubicBezTo>
                  <a:pt x="449" y="170"/>
                  <a:pt x="490" y="171"/>
                  <a:pt x="521" y="171"/>
                </a:cubicBezTo>
                <a:cubicBezTo>
                  <a:pt x="552" y="171"/>
                  <a:pt x="582" y="186"/>
                  <a:pt x="614" y="202"/>
                </a:cubicBezTo>
                <a:cubicBezTo>
                  <a:pt x="645" y="217"/>
                  <a:pt x="701" y="265"/>
                  <a:pt x="707" y="265"/>
                </a:cubicBezTo>
                <a:cubicBezTo>
                  <a:pt x="712" y="265"/>
                  <a:pt x="677" y="228"/>
                  <a:pt x="645" y="202"/>
                </a:cubicBezTo>
                <a:cubicBezTo>
                  <a:pt x="614" y="175"/>
                  <a:pt x="531" y="140"/>
                  <a:pt x="521" y="108"/>
                </a:cubicBezTo>
                <a:cubicBezTo>
                  <a:pt x="511" y="77"/>
                  <a:pt x="552" y="30"/>
                  <a:pt x="584" y="15"/>
                </a:cubicBezTo>
                <a:cubicBezTo>
                  <a:pt x="615" y="0"/>
                  <a:pt x="660" y="0"/>
                  <a:pt x="707" y="15"/>
                </a:cubicBezTo>
                <a:cubicBezTo>
                  <a:pt x="753" y="30"/>
                  <a:pt x="805" y="56"/>
                  <a:pt x="862" y="108"/>
                </a:cubicBezTo>
                <a:cubicBezTo>
                  <a:pt x="919" y="160"/>
                  <a:pt x="990" y="265"/>
                  <a:pt x="1047" y="326"/>
                </a:cubicBezTo>
                <a:cubicBezTo>
                  <a:pt x="1105" y="388"/>
                  <a:pt x="1166" y="446"/>
                  <a:pt x="1202" y="481"/>
                </a:cubicBezTo>
                <a:cubicBezTo>
                  <a:pt x="1237" y="517"/>
                  <a:pt x="1238" y="533"/>
                  <a:pt x="1264" y="544"/>
                </a:cubicBezTo>
                <a:cubicBezTo>
                  <a:pt x="1290" y="555"/>
                  <a:pt x="1322" y="544"/>
                  <a:pt x="1357" y="544"/>
                </a:cubicBezTo>
                <a:cubicBezTo>
                  <a:pt x="1393" y="544"/>
                  <a:pt x="1459" y="548"/>
                  <a:pt x="1511" y="574"/>
                </a:cubicBezTo>
                <a:close/>
              </a:path>
            </a:pathLst>
          </a:cu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Bal oldali kapcsos zárójel 36"/>
          <p:cNvSpPr/>
          <p:nvPr/>
        </p:nvSpPr>
        <p:spPr bwMode="auto">
          <a:xfrm rot="16200000">
            <a:off x="8424428" y="1808820"/>
            <a:ext cx="144016" cy="216024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9" name="Bal oldali kapcsos zárójel 38"/>
          <p:cNvSpPr/>
          <p:nvPr/>
        </p:nvSpPr>
        <p:spPr bwMode="auto">
          <a:xfrm rot="16200000">
            <a:off x="8100392" y="1700808"/>
            <a:ext cx="144016" cy="432048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0" name="Bal oldali kapcsos zárójel 39"/>
          <p:cNvSpPr/>
          <p:nvPr/>
        </p:nvSpPr>
        <p:spPr bwMode="auto">
          <a:xfrm rot="16200000">
            <a:off x="7776356" y="1808820"/>
            <a:ext cx="144016" cy="216024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1" name="Bal oldali kapcsos zárójel 40"/>
          <p:cNvSpPr/>
          <p:nvPr/>
        </p:nvSpPr>
        <p:spPr bwMode="auto">
          <a:xfrm rot="16200000">
            <a:off x="6192180" y="1520788"/>
            <a:ext cx="144016" cy="792088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5" name="Nap 44"/>
          <p:cNvSpPr/>
          <p:nvPr/>
        </p:nvSpPr>
        <p:spPr bwMode="auto">
          <a:xfrm>
            <a:off x="6300192" y="548680"/>
            <a:ext cx="288032" cy="288032"/>
          </a:xfrm>
          <a:prstGeom prst="sun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46" name="Körszelet 45"/>
          <p:cNvSpPr/>
          <p:nvPr/>
        </p:nvSpPr>
        <p:spPr bwMode="auto">
          <a:xfrm rot="8010090">
            <a:off x="6255504" y="1241440"/>
            <a:ext cx="216024" cy="216024"/>
          </a:xfrm>
          <a:prstGeom prst="chor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2" name="Szabadkézi sokszög 51"/>
          <p:cNvSpPr/>
          <p:nvPr/>
        </p:nvSpPr>
        <p:spPr bwMode="auto">
          <a:xfrm>
            <a:off x="6038850" y="1352550"/>
            <a:ext cx="463550" cy="711200"/>
          </a:xfrm>
          <a:custGeom>
            <a:avLst/>
            <a:gdLst>
              <a:gd name="connsiteX0" fmla="*/ 0 w 463550"/>
              <a:gd name="connsiteY0" fmla="*/ 679450 h 711200"/>
              <a:gd name="connsiteX1" fmla="*/ 215900 w 463550"/>
              <a:gd name="connsiteY1" fmla="*/ 0 h 711200"/>
              <a:gd name="connsiteX2" fmla="*/ 438150 w 463550"/>
              <a:gd name="connsiteY2" fmla="*/ 6350 h 711200"/>
              <a:gd name="connsiteX3" fmla="*/ 463550 w 463550"/>
              <a:gd name="connsiteY3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0" h="711200">
                <a:moveTo>
                  <a:pt x="0" y="679450"/>
                </a:moveTo>
                <a:lnTo>
                  <a:pt x="215900" y="0"/>
                </a:lnTo>
                <a:lnTo>
                  <a:pt x="438150" y="6350"/>
                </a:lnTo>
                <a:lnTo>
                  <a:pt x="463550" y="711200"/>
                </a:lnTo>
              </a:path>
            </a:pathLst>
          </a:custGeom>
          <a:solidFill>
            <a:schemeClr val="tx1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3" name="Ellipszis 52"/>
          <p:cNvSpPr/>
          <p:nvPr/>
        </p:nvSpPr>
        <p:spPr bwMode="auto">
          <a:xfrm>
            <a:off x="6084168" y="1628800"/>
            <a:ext cx="144016" cy="14401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54" name="Ellipszis 53"/>
          <p:cNvSpPr/>
          <p:nvPr/>
        </p:nvSpPr>
        <p:spPr bwMode="auto">
          <a:xfrm>
            <a:off x="6406108" y="1628800"/>
            <a:ext cx="144016" cy="144016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0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0.02361 3.33333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61 3.33333E-6 L -0.07083 3.33333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5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83 3.33333E-6 L -0.09722 3.33333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6CE39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5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22 3.33333E-6 L -0.2191 3.33333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5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09 3.33333E-6 L -0.29791 3.33333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9999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35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91 3.33333E-6 L -0.43177 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36" grpId="3" animBg="1"/>
      <p:bldP spid="36" grpId="4" animBg="1"/>
      <p:bldP spid="36" grpId="5" animBg="1"/>
      <p:bldP spid="42" grpId="0" animBg="1"/>
      <p:bldP spid="43" grpId="0" animBg="1"/>
      <p:bldP spid="44" grpId="0" animBg="1"/>
      <p:bldP spid="37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52" grpId="0" animBg="1"/>
      <p:bldP spid="53" grpId="0" animBg="1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</a:t>
            </a:r>
            <a:r>
              <a:rPr lang="hu-HU" dirty="0" err="1"/>
              <a:t>úra</a:t>
            </a:r>
            <a:r>
              <a:rPr lang="hu-HU" dirty="0"/>
              <a:t>, file nélkül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org.khronos.webgl.WebGLRenderingContext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org.khronos.webgl.WebGLTexture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vision.gears.webglmath.Texture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RenderTargetTexture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WebGL2RenderingContext,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4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UNSIGNED_BYTE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i="1" dirty="0">
                <a:solidFill>
                  <a:srgbClr val="427E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override 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WebGLTexture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bindTexture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glTexture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TEXTURE_WRAP_S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CLAMP_TO_EDGE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TEXTURE_WRAP_T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CLAMP_TO_EDGE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TEXTURE_MIN_FILTER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texParameteri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TEXTURE_MAG_FILTER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NEAREST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texImage2D(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4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TEXTURE_2D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width, height,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hu-HU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format, type, </a:t>
            </a:r>
            <a:r>
              <a:rPr lang="en-US" sz="14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16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Framebuffer</a:t>
            </a:r>
            <a:r>
              <a:rPr lang="hu-HU" dirty="0"/>
              <a:t> (</a:t>
            </a:r>
            <a:r>
              <a:rPr lang="hu-HU" dirty="0" err="1"/>
              <a:t>depth-stencil</a:t>
            </a:r>
            <a:r>
              <a:rPr lang="hu-HU" dirty="0"/>
              <a:t> </a:t>
            </a:r>
            <a:r>
              <a:rPr lang="en-US" dirty="0"/>
              <a:t>&amp; render targets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924050"/>
            <a:ext cx="9144000" cy="49339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org.khronos.webgl.WebGLRenderingContext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org.khronos.webgl.WebGLTexture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Framebuffer(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WebGL2RenderingContext,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targetCount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width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height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 err="1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RGBA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format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i="1" dirty="0">
                <a:solidFill>
                  <a:srgbClr val="CB65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i="1" dirty="0" err="1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UNSIGNED_BYTE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7C4FC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createFramebuffer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targets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i="1" dirty="0">
                <a:solidFill>
                  <a:srgbClr val="34A7B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RenderTargetTexture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targetCount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RenderTargetTexture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width, height,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internalFormat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format, type)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depthBuffer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</a:t>
            </a:r>
            <a:r>
              <a:rPr lang="en-US" sz="1600" dirty="0" err="1">
                <a:solidFill>
                  <a:srgbClr val="C7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createRenderbuffer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3734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36.75"/>
  <p:tag name="ORIGINALWIDTH" val="2355.75"/>
  <p:tag name="LATEXADDIN" val="\documentclass{tufte-book}&#10;\usepackage{amsmath}&#10;\usepackage{amssymb}&#10;%\usepackage{urwchancal}&#10;%\usepackage[cal=rsfso,calscaled=.96]{mathalfa}&#10;\usepackage{bm}&#10;\usepackage{accents}&#10;\usepackage{color}&#10;&#10;\definecolor{ppblue}{rgb}{0.0, 0.44, 0.75}&#10;\definecolor{ppgreen}{rgb}{0.0, 0.69, 0.31}&#10;\definecolor{pplightgreen}{rgb}{0.57, 0.82, 0.31}&#10;&#10;\DeclareMathSymbol{\ii}{\mathalpha}{letters}{&quot;10}&#10;\DeclareMathSymbol{\jj}{\mathalpha}{letters}{&quot;11}&#10;&#10;\newcommand{\rvec}[1]{\bm{#1}}&#10;\newcommand{\rmx}[1]{\bm{#1}}&#10;\newcommand{\uvec}[1]{\bm{{\hat{#1}}}}&#10;\newcommand{\cuvec}[1]{\mathbf{{\hat{#1}}}}&#10;%\newcommand{\rgb}[1]{\bm{#1}}&#10;\newcommand{\rgb}[1]{\bm{{\accentset{\color{red}.\color[rgb]{0, 0.5, 0}.\color{blue}.}{#1}}}}&#10;\newcommand{\idx}[1]{\mathrm{#1}}&#10;\pagestyle{empty}&#10;\begin{document}&#10;&#10;$$&#10;L(\rvec{x}, \omega) = \color{red} \int\limits_\mathit{\Omega} \color{black} L^\mathrm{in}(\rvec{x}, \omega') \color{ppblue} \cos \theta' f_\mathrm{r}(\omega', \rvec{x}, \omega) \color{red} \mathrm{d}\omega'&#10;$$&#10;&#10;\end{document}"/>
  <p:tag name="IGUANATEXSIZE" val="36"/>
  <p:tag name="IGUANATEXCURSOR" val="916"/>
</p:tagLst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5744</TotalTime>
  <Words>3155</Words>
  <Application>Microsoft Office PowerPoint</Application>
  <PresentationFormat>On-screen Show (4:3)</PresentationFormat>
  <Paragraphs>651</Paragraphs>
  <Slides>76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Consolas</vt:lpstr>
      <vt:lpstr>Corbel</vt:lpstr>
      <vt:lpstr>Courier New</vt:lpstr>
      <vt:lpstr>Tahoma</vt:lpstr>
      <vt:lpstr>Times New Roman</vt:lpstr>
      <vt:lpstr>Whipsmart</vt:lpstr>
      <vt:lpstr>Xolonium</vt:lpstr>
      <vt:lpstr>1_Office Theme</vt:lpstr>
      <vt:lpstr>Klip</vt:lpstr>
      <vt:lpstr>Többmenetes rajzolás</vt:lpstr>
      <vt:lpstr>Globális illumináció vs. hardware</vt:lpstr>
      <vt:lpstr>Lokalitási probléma</vt:lpstr>
      <vt:lpstr>Megoldás</vt:lpstr>
      <vt:lpstr>Eszköz: Render target</vt:lpstr>
      <vt:lpstr>PowerPoint Presentation</vt:lpstr>
      <vt:lpstr>Render target textúra</vt:lpstr>
      <vt:lpstr>Textúra, file nélkül</vt:lpstr>
      <vt:lpstr>Framebuffer (depth-stencil &amp; render targets)</vt:lpstr>
      <vt:lpstr>Framebuffer (depth-stencil &amp; render targets)</vt:lpstr>
      <vt:lpstr>Visszaállításhoz</vt:lpstr>
      <vt:lpstr>Sceneben, létrehozni a resize-ban tudjuk</vt:lpstr>
      <vt:lpstr>Feladat: post-processing</vt:lpstr>
      <vt:lpstr>Éldetektálás (glowing edges)</vt:lpstr>
      <vt:lpstr>Direct3D</vt:lpstr>
      <vt:lpstr>Direct3D – RTT textúra létrehozása</vt:lpstr>
      <vt:lpstr>Direct3D - RTV</vt:lpstr>
      <vt:lpstr>Direct3D - SRV</vt:lpstr>
      <vt:lpstr>Default RTV és DSV</vt:lpstr>
      <vt:lpstr>Direct3D - render</vt:lpstr>
      <vt:lpstr>Multiple render target</vt:lpstr>
      <vt:lpstr>Késleltetett árnyalás [deferred shading]</vt:lpstr>
      <vt:lpstr>Deferred shading</vt:lpstr>
      <vt:lpstr>G-buffert író shader</vt:lpstr>
      <vt:lpstr>Deferred shader [VS]</vt:lpstr>
      <vt:lpstr>Deferred shader [PS]</vt:lpstr>
      <vt:lpstr>3D helyett</vt:lpstr>
      <vt:lpstr>Hajtásélek</vt:lpstr>
      <vt:lpstr>Sziluettélek</vt:lpstr>
      <vt:lpstr>Sziluettélek</vt:lpstr>
      <vt:lpstr>Eredmény</vt:lpstr>
      <vt:lpstr>Árnyékok</vt:lpstr>
      <vt:lpstr>Shadow map</vt:lpstr>
      <vt:lpstr>Árnyék-leképezés – shadow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Shadow map + deferred</vt:lpstr>
      <vt:lpstr>PowerPoint Presentation</vt:lpstr>
      <vt:lpstr>PowerPoint Presentation</vt:lpstr>
      <vt:lpstr>PowerPoint Presentation</vt:lpstr>
      <vt:lpstr>Post processing</vt:lpstr>
      <vt:lpstr>Blur</vt:lpstr>
      <vt:lpstr>Blur shader (víszintes)</vt:lpstr>
      <vt:lpstr>Image based lighting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Light map virtuális fényforrásokkal</vt:lpstr>
      <vt:lpstr>Compute erőforrások</vt:lpstr>
      <vt:lpstr>Compute buffer erőforrás flagek</vt:lpstr>
      <vt:lpstr>Buffertípusok</vt:lpstr>
      <vt:lpstr>Constant buffer</vt:lpstr>
      <vt:lpstr>HLSL</vt:lpstr>
      <vt:lpstr>Buffer feltöltése</vt:lpstr>
      <vt:lpstr>Mezei adatbuffer HLSL</vt:lpstr>
      <vt:lpstr>Struktúrált buffer HLSL</vt:lpstr>
      <vt:lpstr>Struktúrált buffer erőforrás és nézet létrehozása</vt:lpstr>
      <vt:lpstr>Speciális buffer UAV flagek</vt:lpstr>
      <vt:lpstr>Append/consume HLSL</vt:lpstr>
      <vt:lpstr>Raw HLSL</vt:lpstr>
      <vt:lpstr>Indirekt rajzolás</vt:lpstr>
      <vt:lpstr>Fragmenslisták: A-buffer</vt:lpstr>
      <vt:lpstr>Fragmenslisták: S-buffer</vt:lpstr>
      <vt:lpstr>Fragmens listát használó módszerek</vt:lpstr>
    </vt:vector>
  </TitlesOfParts>
  <Company>Budapest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</dc:title>
  <dc:creator>László Szécsi</dc:creator>
  <cp:lastModifiedBy>László Szécsi</cp:lastModifiedBy>
  <cp:revision>222</cp:revision>
  <dcterms:created xsi:type="dcterms:W3CDTF">2017-01-23T15:49:11Z</dcterms:created>
  <dcterms:modified xsi:type="dcterms:W3CDTF">2023-03-27T13:02:27Z</dcterms:modified>
</cp:coreProperties>
</file>